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5"/>
  </p:notesMasterIdLst>
  <p:sldIdLst>
    <p:sldId id="256" r:id="rId3"/>
    <p:sldId id="257" r:id="rId4"/>
    <p:sldId id="258" r:id="rId5"/>
    <p:sldId id="262" r:id="rId6"/>
    <p:sldId id="272" r:id="rId7"/>
    <p:sldId id="273" r:id="rId8"/>
    <p:sldId id="292" r:id="rId9"/>
    <p:sldId id="260" r:id="rId10"/>
    <p:sldId id="288" r:id="rId11"/>
    <p:sldId id="275" r:id="rId12"/>
    <p:sldId id="261" r:id="rId13"/>
    <p:sldId id="278" r:id="rId14"/>
    <p:sldId id="277" r:id="rId15"/>
    <p:sldId id="276" r:id="rId16"/>
    <p:sldId id="282" r:id="rId17"/>
    <p:sldId id="281" r:id="rId18"/>
    <p:sldId id="279" r:id="rId19"/>
    <p:sldId id="280" r:id="rId20"/>
    <p:sldId id="286" r:id="rId21"/>
    <p:sldId id="285" r:id="rId22"/>
    <p:sldId id="284" r:id="rId23"/>
    <p:sldId id="290" r:id="rId24"/>
    <p:sldId id="289" r:id="rId25"/>
    <p:sldId id="263" r:id="rId26"/>
    <p:sldId id="264" r:id="rId27"/>
    <p:sldId id="265" r:id="rId28"/>
    <p:sldId id="266" r:id="rId29"/>
    <p:sldId id="267" r:id="rId30"/>
    <p:sldId id="268" r:id="rId31"/>
    <p:sldId id="291" r:id="rId32"/>
    <p:sldId id="269" r:id="rId33"/>
    <p:sldId id="270"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992" autoAdjust="0"/>
    <p:restoredTop sz="94660"/>
  </p:normalViewPr>
  <p:slideViewPr>
    <p:cSldViewPr snapToGrid="0">
      <p:cViewPr varScale="1">
        <p:scale>
          <a:sx n="116" d="100"/>
          <a:sy n="116" d="100"/>
        </p:scale>
        <p:origin x="222" y="10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708CF2-8F0B-412F-B895-DABC7E5AA416}" type="datetimeFigureOut">
              <a:rPr lang="en-NZ" smtClean="0"/>
              <a:t>23/09/2015</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BB26AA-18C4-47E6-B805-C268C01AA966}" type="slidenum">
              <a:rPr lang="en-NZ" smtClean="0"/>
              <a:t>‹#›</a:t>
            </a:fld>
            <a:endParaRPr lang="en-NZ"/>
          </a:p>
        </p:txBody>
      </p:sp>
    </p:spTree>
    <p:extLst>
      <p:ext uri="{BB962C8B-B14F-4D97-AF65-F5344CB8AC3E}">
        <p14:creationId xmlns:p14="http://schemas.microsoft.com/office/powerpoint/2010/main" val="2778614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27673747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5211889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2228973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16768053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32284717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16038999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38133117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8883093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29798446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20392556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1107198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2325875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4327591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dirty="0"/>
          </a:p>
        </p:txBody>
      </p:sp>
    </p:spTree>
    <p:extLst>
      <p:ext uri="{BB962C8B-B14F-4D97-AF65-F5344CB8AC3E}">
        <p14:creationId xmlns:p14="http://schemas.microsoft.com/office/powerpoint/2010/main" val="263662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20072785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3079251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14401493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103203342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3982843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26730858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dirty="0"/>
          </a:p>
        </p:txBody>
      </p:sp>
    </p:spTree>
    <p:extLst>
      <p:ext uri="{BB962C8B-B14F-4D97-AF65-F5344CB8AC3E}">
        <p14:creationId xmlns:p14="http://schemas.microsoft.com/office/powerpoint/2010/main" val="3740580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dirty="0"/>
          </a:p>
        </p:txBody>
      </p:sp>
    </p:spTree>
    <p:extLst>
      <p:ext uri="{BB962C8B-B14F-4D97-AF65-F5344CB8AC3E}">
        <p14:creationId xmlns:p14="http://schemas.microsoft.com/office/powerpoint/2010/main" val="161810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2156192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763322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31755510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34528288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6805219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3960518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noResize="1"/>
          </p:cNvSpPr>
          <p:nvPr>
            <p:ph type="sldImg"/>
          </p:nvPr>
        </p:nvSpPr>
        <p:spPr>
          <a:xfrm>
            <a:off x="217488" y="812800"/>
            <a:ext cx="7123112" cy="4008438"/>
          </a:xfrm>
          <a:solidFill>
            <a:schemeClr val="accent1"/>
          </a:solidFill>
          <a:ln w="25400">
            <a:solidFill>
              <a:schemeClr val="accent1">
                <a:shade val="50000"/>
              </a:schemeClr>
            </a:solidFill>
            <a:prstDash val="solid"/>
          </a:ln>
        </p:spPr>
      </p:sp>
      <p:sp>
        <p:nvSpPr>
          <p:cNvPr id="3" name="Notes Placeholder 2"/>
          <p:cNvSpPr txBox="1">
            <a:spLocks noGrp="1"/>
          </p:cNvSpPr>
          <p:nvPr>
            <p:ph type="body" sz="quarter" idx="1"/>
          </p:nvPr>
        </p:nvSpPr>
        <p:spPr>
          <a:xfrm>
            <a:off x="756000" y="5078520"/>
            <a:ext cx="6047640" cy="4811040"/>
          </a:xfrm>
        </p:spPr>
        <p:txBody>
          <a:bodyPr/>
          <a:lstStyle/>
          <a:p>
            <a:endParaRPr lang="en-US"/>
          </a:p>
        </p:txBody>
      </p:sp>
    </p:spTree>
    <p:extLst>
      <p:ext uri="{BB962C8B-B14F-4D97-AF65-F5344CB8AC3E}">
        <p14:creationId xmlns:p14="http://schemas.microsoft.com/office/powerpoint/2010/main" val="4088661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N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F9B816C1-7535-4D78-9056-215DE321A3F5}" type="datetimeFigureOut">
              <a:rPr lang="en-NZ" smtClean="0"/>
              <a:t>23/09/2015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EDF080D-2205-45FC-B9A4-DF6A0D4DB1DC}" type="slidenum">
              <a:rPr lang="en-NZ" smtClean="0"/>
              <a:t>‹#›</a:t>
            </a:fld>
            <a:endParaRPr lang="en-NZ"/>
          </a:p>
        </p:txBody>
      </p:sp>
    </p:spTree>
    <p:extLst>
      <p:ext uri="{BB962C8B-B14F-4D97-AF65-F5344CB8AC3E}">
        <p14:creationId xmlns:p14="http://schemas.microsoft.com/office/powerpoint/2010/main" val="2745204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F9B816C1-7535-4D78-9056-215DE321A3F5}" type="datetimeFigureOut">
              <a:rPr lang="en-NZ" smtClean="0"/>
              <a:t>23/09/2015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EDF080D-2205-45FC-B9A4-DF6A0D4DB1DC}" type="slidenum">
              <a:rPr lang="en-NZ" smtClean="0"/>
              <a:t>‹#›</a:t>
            </a:fld>
            <a:endParaRPr lang="en-NZ"/>
          </a:p>
        </p:txBody>
      </p:sp>
    </p:spTree>
    <p:extLst>
      <p:ext uri="{BB962C8B-B14F-4D97-AF65-F5344CB8AC3E}">
        <p14:creationId xmlns:p14="http://schemas.microsoft.com/office/powerpoint/2010/main" val="2428623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F9B816C1-7535-4D78-9056-215DE321A3F5}" type="datetimeFigureOut">
              <a:rPr lang="en-NZ" smtClean="0"/>
              <a:t>23/09/2015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EDF080D-2205-45FC-B9A4-DF6A0D4DB1DC}" type="slidenum">
              <a:rPr lang="en-NZ" smtClean="0"/>
              <a:t>‹#›</a:t>
            </a:fld>
            <a:endParaRPr lang="en-NZ"/>
          </a:p>
        </p:txBody>
      </p:sp>
    </p:spTree>
    <p:extLst>
      <p:ext uri="{BB962C8B-B14F-4D97-AF65-F5344CB8AC3E}">
        <p14:creationId xmlns:p14="http://schemas.microsoft.com/office/powerpoint/2010/main" val="28719812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NZ"/>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NZ"/>
          </a:p>
        </p:txBody>
      </p:sp>
      <p:sp>
        <p:nvSpPr>
          <p:cNvPr id="4" name="Date Placeholder 3"/>
          <p:cNvSpPr>
            <a:spLocks noGrp="1"/>
          </p:cNvSpPr>
          <p:nvPr>
            <p:ph type="dt" sz="half" idx="10"/>
          </p:nvPr>
        </p:nvSpPr>
        <p:spPr/>
        <p:txBody>
          <a:bodyPr/>
          <a:lstStyle/>
          <a:p>
            <a:fld id="{0A6470F3-0178-4815-AD0C-EC21EFB8022B}" type="datetimeFigureOut">
              <a:rPr lang="en-NZ" smtClean="0">
                <a:solidFill>
                  <a:prstClr val="black">
                    <a:tint val="75000"/>
                  </a:prstClr>
                </a:solidFill>
              </a:rPr>
              <a:pPr/>
              <a:t>23/09/2015</a:t>
            </a:fld>
            <a:endParaRPr lang="en-NZ">
              <a:solidFill>
                <a:prstClr val="black">
                  <a:tint val="75000"/>
                </a:prstClr>
              </a:solidFill>
            </a:endParaRPr>
          </a:p>
        </p:txBody>
      </p:sp>
      <p:sp>
        <p:nvSpPr>
          <p:cNvPr id="5" name="Footer Placeholder 4"/>
          <p:cNvSpPr>
            <a:spLocks noGrp="1"/>
          </p:cNvSpPr>
          <p:nvPr>
            <p:ph type="ftr" sz="quarter" idx="11"/>
          </p:nvPr>
        </p:nvSpPr>
        <p:spPr/>
        <p:txBody>
          <a:bodyPr/>
          <a:lstStyle/>
          <a:p>
            <a:endParaRPr lang="en-NZ">
              <a:solidFill>
                <a:prstClr val="black">
                  <a:tint val="75000"/>
                </a:prstClr>
              </a:solidFill>
            </a:endParaRPr>
          </a:p>
        </p:txBody>
      </p:sp>
      <p:sp>
        <p:nvSpPr>
          <p:cNvPr id="6" name="Slide Number Placeholder 5"/>
          <p:cNvSpPr>
            <a:spLocks noGrp="1"/>
          </p:cNvSpPr>
          <p:nvPr>
            <p:ph type="sldNum" sz="quarter" idx="12"/>
          </p:nvPr>
        </p:nvSpPr>
        <p:spPr/>
        <p:txBody>
          <a:bodyPr/>
          <a:lstStyle/>
          <a:p>
            <a:fld id="{DB28665E-4F1D-4AF4-BD02-325E3A91B60A}" type="slidenum">
              <a:rPr lang="en-NZ" smtClean="0">
                <a:solidFill>
                  <a:prstClr val="black">
                    <a:tint val="75000"/>
                  </a:prstClr>
                </a:solidFill>
              </a:rPr>
              <a:pPr/>
              <a:t>‹#›</a:t>
            </a:fld>
            <a:endParaRPr lang="en-NZ">
              <a:solidFill>
                <a:prstClr val="black">
                  <a:tint val="75000"/>
                </a:prstClr>
              </a:solidFill>
            </a:endParaRPr>
          </a:p>
        </p:txBody>
      </p:sp>
    </p:spTree>
    <p:extLst>
      <p:ext uri="{BB962C8B-B14F-4D97-AF65-F5344CB8AC3E}">
        <p14:creationId xmlns:p14="http://schemas.microsoft.com/office/powerpoint/2010/main" val="4088301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0A6470F3-0178-4815-AD0C-EC21EFB8022B}" type="datetimeFigureOut">
              <a:rPr lang="en-NZ" smtClean="0">
                <a:solidFill>
                  <a:prstClr val="black">
                    <a:tint val="75000"/>
                  </a:prstClr>
                </a:solidFill>
              </a:rPr>
              <a:pPr/>
              <a:t>23/09/2015</a:t>
            </a:fld>
            <a:endParaRPr lang="en-NZ">
              <a:solidFill>
                <a:prstClr val="black">
                  <a:tint val="75000"/>
                </a:prstClr>
              </a:solidFill>
            </a:endParaRPr>
          </a:p>
        </p:txBody>
      </p:sp>
      <p:sp>
        <p:nvSpPr>
          <p:cNvPr id="5" name="Footer Placeholder 4"/>
          <p:cNvSpPr>
            <a:spLocks noGrp="1"/>
          </p:cNvSpPr>
          <p:nvPr>
            <p:ph type="ftr" sz="quarter" idx="11"/>
          </p:nvPr>
        </p:nvSpPr>
        <p:spPr/>
        <p:txBody>
          <a:bodyPr/>
          <a:lstStyle/>
          <a:p>
            <a:endParaRPr lang="en-NZ">
              <a:solidFill>
                <a:prstClr val="black">
                  <a:tint val="75000"/>
                </a:prstClr>
              </a:solidFill>
            </a:endParaRPr>
          </a:p>
        </p:txBody>
      </p:sp>
      <p:sp>
        <p:nvSpPr>
          <p:cNvPr id="6" name="Slide Number Placeholder 5"/>
          <p:cNvSpPr>
            <a:spLocks noGrp="1"/>
          </p:cNvSpPr>
          <p:nvPr>
            <p:ph type="sldNum" sz="quarter" idx="12"/>
          </p:nvPr>
        </p:nvSpPr>
        <p:spPr/>
        <p:txBody>
          <a:bodyPr/>
          <a:lstStyle/>
          <a:p>
            <a:fld id="{DB28665E-4F1D-4AF4-BD02-325E3A91B60A}" type="slidenum">
              <a:rPr lang="en-NZ" smtClean="0">
                <a:solidFill>
                  <a:prstClr val="black">
                    <a:tint val="75000"/>
                  </a:prstClr>
                </a:solidFill>
              </a:rPr>
              <a:pPr/>
              <a:t>‹#›</a:t>
            </a:fld>
            <a:endParaRPr lang="en-NZ">
              <a:solidFill>
                <a:prstClr val="black">
                  <a:tint val="75000"/>
                </a:prstClr>
              </a:solidFill>
            </a:endParaRPr>
          </a:p>
        </p:txBody>
      </p:sp>
    </p:spTree>
    <p:extLst>
      <p:ext uri="{BB962C8B-B14F-4D97-AF65-F5344CB8AC3E}">
        <p14:creationId xmlns:p14="http://schemas.microsoft.com/office/powerpoint/2010/main" val="18952533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N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6470F3-0178-4815-AD0C-EC21EFB8022B}" type="datetimeFigureOut">
              <a:rPr lang="en-NZ" smtClean="0">
                <a:solidFill>
                  <a:prstClr val="black">
                    <a:tint val="75000"/>
                  </a:prstClr>
                </a:solidFill>
              </a:rPr>
              <a:pPr/>
              <a:t>23/09/2015</a:t>
            </a:fld>
            <a:endParaRPr lang="en-NZ">
              <a:solidFill>
                <a:prstClr val="black">
                  <a:tint val="75000"/>
                </a:prstClr>
              </a:solidFill>
            </a:endParaRPr>
          </a:p>
        </p:txBody>
      </p:sp>
      <p:sp>
        <p:nvSpPr>
          <p:cNvPr id="5" name="Footer Placeholder 4"/>
          <p:cNvSpPr>
            <a:spLocks noGrp="1"/>
          </p:cNvSpPr>
          <p:nvPr>
            <p:ph type="ftr" sz="quarter" idx="11"/>
          </p:nvPr>
        </p:nvSpPr>
        <p:spPr/>
        <p:txBody>
          <a:bodyPr/>
          <a:lstStyle/>
          <a:p>
            <a:endParaRPr lang="en-NZ">
              <a:solidFill>
                <a:prstClr val="black">
                  <a:tint val="75000"/>
                </a:prstClr>
              </a:solidFill>
            </a:endParaRPr>
          </a:p>
        </p:txBody>
      </p:sp>
      <p:sp>
        <p:nvSpPr>
          <p:cNvPr id="6" name="Slide Number Placeholder 5"/>
          <p:cNvSpPr>
            <a:spLocks noGrp="1"/>
          </p:cNvSpPr>
          <p:nvPr>
            <p:ph type="sldNum" sz="quarter" idx="12"/>
          </p:nvPr>
        </p:nvSpPr>
        <p:spPr/>
        <p:txBody>
          <a:bodyPr/>
          <a:lstStyle/>
          <a:p>
            <a:fld id="{DB28665E-4F1D-4AF4-BD02-325E3A91B60A}" type="slidenum">
              <a:rPr lang="en-NZ" smtClean="0">
                <a:solidFill>
                  <a:prstClr val="black">
                    <a:tint val="75000"/>
                  </a:prstClr>
                </a:solidFill>
              </a:rPr>
              <a:pPr/>
              <a:t>‹#›</a:t>
            </a:fld>
            <a:endParaRPr lang="en-NZ">
              <a:solidFill>
                <a:prstClr val="black">
                  <a:tint val="75000"/>
                </a:prstClr>
              </a:solidFill>
            </a:endParaRPr>
          </a:p>
        </p:txBody>
      </p:sp>
    </p:spTree>
    <p:extLst>
      <p:ext uri="{BB962C8B-B14F-4D97-AF65-F5344CB8AC3E}">
        <p14:creationId xmlns:p14="http://schemas.microsoft.com/office/powerpoint/2010/main" val="34444599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0A6470F3-0178-4815-AD0C-EC21EFB8022B}" type="datetimeFigureOut">
              <a:rPr lang="en-NZ" smtClean="0">
                <a:solidFill>
                  <a:prstClr val="black">
                    <a:tint val="75000"/>
                  </a:prstClr>
                </a:solidFill>
              </a:rPr>
              <a:pPr/>
              <a:t>23/09/2015</a:t>
            </a:fld>
            <a:endParaRPr lang="en-NZ">
              <a:solidFill>
                <a:prstClr val="black">
                  <a:tint val="75000"/>
                </a:prstClr>
              </a:solidFill>
            </a:endParaRPr>
          </a:p>
        </p:txBody>
      </p:sp>
      <p:sp>
        <p:nvSpPr>
          <p:cNvPr id="6" name="Footer Placeholder 5"/>
          <p:cNvSpPr>
            <a:spLocks noGrp="1"/>
          </p:cNvSpPr>
          <p:nvPr>
            <p:ph type="ftr" sz="quarter" idx="11"/>
          </p:nvPr>
        </p:nvSpPr>
        <p:spPr/>
        <p:txBody>
          <a:bodyPr/>
          <a:lstStyle/>
          <a:p>
            <a:endParaRPr lang="en-NZ">
              <a:solidFill>
                <a:prstClr val="black">
                  <a:tint val="75000"/>
                </a:prstClr>
              </a:solidFill>
            </a:endParaRPr>
          </a:p>
        </p:txBody>
      </p:sp>
      <p:sp>
        <p:nvSpPr>
          <p:cNvPr id="7" name="Slide Number Placeholder 6"/>
          <p:cNvSpPr>
            <a:spLocks noGrp="1"/>
          </p:cNvSpPr>
          <p:nvPr>
            <p:ph type="sldNum" sz="quarter" idx="12"/>
          </p:nvPr>
        </p:nvSpPr>
        <p:spPr/>
        <p:txBody>
          <a:bodyPr/>
          <a:lstStyle/>
          <a:p>
            <a:fld id="{DB28665E-4F1D-4AF4-BD02-325E3A91B60A}" type="slidenum">
              <a:rPr lang="en-NZ" smtClean="0">
                <a:solidFill>
                  <a:prstClr val="black">
                    <a:tint val="75000"/>
                  </a:prstClr>
                </a:solidFill>
              </a:rPr>
              <a:pPr/>
              <a:t>‹#›</a:t>
            </a:fld>
            <a:endParaRPr lang="en-NZ">
              <a:solidFill>
                <a:prstClr val="black">
                  <a:tint val="75000"/>
                </a:prstClr>
              </a:solidFill>
            </a:endParaRPr>
          </a:p>
        </p:txBody>
      </p:sp>
    </p:spTree>
    <p:extLst>
      <p:ext uri="{BB962C8B-B14F-4D97-AF65-F5344CB8AC3E}">
        <p14:creationId xmlns:p14="http://schemas.microsoft.com/office/powerpoint/2010/main" val="2868770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N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0A6470F3-0178-4815-AD0C-EC21EFB8022B}" type="datetimeFigureOut">
              <a:rPr lang="en-NZ" smtClean="0">
                <a:solidFill>
                  <a:prstClr val="black">
                    <a:tint val="75000"/>
                  </a:prstClr>
                </a:solidFill>
              </a:rPr>
              <a:pPr/>
              <a:t>23/09/2015</a:t>
            </a:fld>
            <a:endParaRPr lang="en-NZ">
              <a:solidFill>
                <a:prstClr val="black">
                  <a:tint val="75000"/>
                </a:prstClr>
              </a:solidFill>
            </a:endParaRPr>
          </a:p>
        </p:txBody>
      </p:sp>
      <p:sp>
        <p:nvSpPr>
          <p:cNvPr id="8" name="Footer Placeholder 7"/>
          <p:cNvSpPr>
            <a:spLocks noGrp="1"/>
          </p:cNvSpPr>
          <p:nvPr>
            <p:ph type="ftr" sz="quarter" idx="11"/>
          </p:nvPr>
        </p:nvSpPr>
        <p:spPr/>
        <p:txBody>
          <a:bodyPr/>
          <a:lstStyle/>
          <a:p>
            <a:endParaRPr lang="en-NZ">
              <a:solidFill>
                <a:prstClr val="black">
                  <a:tint val="75000"/>
                </a:prstClr>
              </a:solidFill>
            </a:endParaRPr>
          </a:p>
        </p:txBody>
      </p:sp>
      <p:sp>
        <p:nvSpPr>
          <p:cNvPr id="9" name="Slide Number Placeholder 8"/>
          <p:cNvSpPr>
            <a:spLocks noGrp="1"/>
          </p:cNvSpPr>
          <p:nvPr>
            <p:ph type="sldNum" sz="quarter" idx="12"/>
          </p:nvPr>
        </p:nvSpPr>
        <p:spPr/>
        <p:txBody>
          <a:bodyPr/>
          <a:lstStyle/>
          <a:p>
            <a:fld id="{DB28665E-4F1D-4AF4-BD02-325E3A91B60A}" type="slidenum">
              <a:rPr lang="en-NZ" smtClean="0">
                <a:solidFill>
                  <a:prstClr val="black">
                    <a:tint val="75000"/>
                  </a:prstClr>
                </a:solidFill>
              </a:rPr>
              <a:pPr/>
              <a:t>‹#›</a:t>
            </a:fld>
            <a:endParaRPr lang="en-NZ">
              <a:solidFill>
                <a:prstClr val="black">
                  <a:tint val="75000"/>
                </a:prstClr>
              </a:solidFill>
            </a:endParaRPr>
          </a:p>
        </p:txBody>
      </p:sp>
    </p:spTree>
    <p:extLst>
      <p:ext uri="{BB962C8B-B14F-4D97-AF65-F5344CB8AC3E}">
        <p14:creationId xmlns:p14="http://schemas.microsoft.com/office/powerpoint/2010/main" val="6774289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0A6470F3-0178-4815-AD0C-EC21EFB8022B}" type="datetimeFigureOut">
              <a:rPr lang="en-NZ" smtClean="0">
                <a:solidFill>
                  <a:prstClr val="black">
                    <a:tint val="75000"/>
                  </a:prstClr>
                </a:solidFill>
              </a:rPr>
              <a:pPr/>
              <a:t>23/09/2015</a:t>
            </a:fld>
            <a:endParaRPr lang="en-NZ">
              <a:solidFill>
                <a:prstClr val="black">
                  <a:tint val="75000"/>
                </a:prstClr>
              </a:solidFill>
            </a:endParaRPr>
          </a:p>
        </p:txBody>
      </p:sp>
      <p:sp>
        <p:nvSpPr>
          <p:cNvPr id="4" name="Footer Placeholder 3"/>
          <p:cNvSpPr>
            <a:spLocks noGrp="1"/>
          </p:cNvSpPr>
          <p:nvPr>
            <p:ph type="ftr" sz="quarter" idx="11"/>
          </p:nvPr>
        </p:nvSpPr>
        <p:spPr/>
        <p:txBody>
          <a:bodyPr/>
          <a:lstStyle/>
          <a:p>
            <a:endParaRPr lang="en-NZ">
              <a:solidFill>
                <a:prstClr val="black">
                  <a:tint val="75000"/>
                </a:prstClr>
              </a:solidFill>
            </a:endParaRPr>
          </a:p>
        </p:txBody>
      </p:sp>
      <p:sp>
        <p:nvSpPr>
          <p:cNvPr id="5" name="Slide Number Placeholder 4"/>
          <p:cNvSpPr>
            <a:spLocks noGrp="1"/>
          </p:cNvSpPr>
          <p:nvPr>
            <p:ph type="sldNum" sz="quarter" idx="12"/>
          </p:nvPr>
        </p:nvSpPr>
        <p:spPr/>
        <p:txBody>
          <a:bodyPr/>
          <a:lstStyle/>
          <a:p>
            <a:fld id="{DB28665E-4F1D-4AF4-BD02-325E3A91B60A}" type="slidenum">
              <a:rPr lang="en-NZ" smtClean="0">
                <a:solidFill>
                  <a:prstClr val="black">
                    <a:tint val="75000"/>
                  </a:prstClr>
                </a:solidFill>
              </a:rPr>
              <a:pPr/>
              <a:t>‹#›</a:t>
            </a:fld>
            <a:endParaRPr lang="en-NZ">
              <a:solidFill>
                <a:prstClr val="black">
                  <a:tint val="75000"/>
                </a:prstClr>
              </a:solidFill>
            </a:endParaRPr>
          </a:p>
        </p:txBody>
      </p:sp>
    </p:spTree>
    <p:extLst>
      <p:ext uri="{BB962C8B-B14F-4D97-AF65-F5344CB8AC3E}">
        <p14:creationId xmlns:p14="http://schemas.microsoft.com/office/powerpoint/2010/main" val="14508656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470F3-0178-4815-AD0C-EC21EFB8022B}" type="datetimeFigureOut">
              <a:rPr lang="en-NZ" smtClean="0">
                <a:solidFill>
                  <a:prstClr val="black">
                    <a:tint val="75000"/>
                  </a:prstClr>
                </a:solidFill>
              </a:rPr>
              <a:pPr/>
              <a:t>23/09/2015</a:t>
            </a:fld>
            <a:endParaRPr lang="en-NZ">
              <a:solidFill>
                <a:prstClr val="black">
                  <a:tint val="75000"/>
                </a:prstClr>
              </a:solidFill>
            </a:endParaRPr>
          </a:p>
        </p:txBody>
      </p:sp>
      <p:sp>
        <p:nvSpPr>
          <p:cNvPr id="3" name="Footer Placeholder 2"/>
          <p:cNvSpPr>
            <a:spLocks noGrp="1"/>
          </p:cNvSpPr>
          <p:nvPr>
            <p:ph type="ftr" sz="quarter" idx="11"/>
          </p:nvPr>
        </p:nvSpPr>
        <p:spPr/>
        <p:txBody>
          <a:bodyPr/>
          <a:lstStyle/>
          <a:p>
            <a:endParaRPr lang="en-NZ">
              <a:solidFill>
                <a:prstClr val="black">
                  <a:tint val="75000"/>
                </a:prstClr>
              </a:solidFill>
            </a:endParaRPr>
          </a:p>
        </p:txBody>
      </p:sp>
      <p:sp>
        <p:nvSpPr>
          <p:cNvPr id="4" name="Slide Number Placeholder 3"/>
          <p:cNvSpPr>
            <a:spLocks noGrp="1"/>
          </p:cNvSpPr>
          <p:nvPr>
            <p:ph type="sldNum" sz="quarter" idx="12"/>
          </p:nvPr>
        </p:nvSpPr>
        <p:spPr/>
        <p:txBody>
          <a:bodyPr/>
          <a:lstStyle/>
          <a:p>
            <a:fld id="{DB28665E-4F1D-4AF4-BD02-325E3A91B60A}" type="slidenum">
              <a:rPr lang="en-NZ" smtClean="0">
                <a:solidFill>
                  <a:prstClr val="black">
                    <a:tint val="75000"/>
                  </a:prstClr>
                </a:solidFill>
              </a:rPr>
              <a:pPr/>
              <a:t>‹#›</a:t>
            </a:fld>
            <a:endParaRPr lang="en-NZ">
              <a:solidFill>
                <a:prstClr val="black">
                  <a:tint val="75000"/>
                </a:prstClr>
              </a:solidFill>
            </a:endParaRPr>
          </a:p>
        </p:txBody>
      </p:sp>
    </p:spTree>
    <p:extLst>
      <p:ext uri="{BB962C8B-B14F-4D97-AF65-F5344CB8AC3E}">
        <p14:creationId xmlns:p14="http://schemas.microsoft.com/office/powerpoint/2010/main" val="40798360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6470F3-0178-4815-AD0C-EC21EFB8022B}" type="datetimeFigureOut">
              <a:rPr lang="en-NZ" smtClean="0">
                <a:solidFill>
                  <a:prstClr val="black">
                    <a:tint val="75000"/>
                  </a:prstClr>
                </a:solidFill>
              </a:rPr>
              <a:pPr/>
              <a:t>23/09/2015</a:t>
            </a:fld>
            <a:endParaRPr lang="en-NZ">
              <a:solidFill>
                <a:prstClr val="black">
                  <a:tint val="75000"/>
                </a:prstClr>
              </a:solidFill>
            </a:endParaRPr>
          </a:p>
        </p:txBody>
      </p:sp>
      <p:sp>
        <p:nvSpPr>
          <p:cNvPr id="6" name="Footer Placeholder 5"/>
          <p:cNvSpPr>
            <a:spLocks noGrp="1"/>
          </p:cNvSpPr>
          <p:nvPr>
            <p:ph type="ftr" sz="quarter" idx="11"/>
          </p:nvPr>
        </p:nvSpPr>
        <p:spPr/>
        <p:txBody>
          <a:bodyPr/>
          <a:lstStyle/>
          <a:p>
            <a:endParaRPr lang="en-NZ">
              <a:solidFill>
                <a:prstClr val="black">
                  <a:tint val="75000"/>
                </a:prstClr>
              </a:solidFill>
            </a:endParaRPr>
          </a:p>
        </p:txBody>
      </p:sp>
      <p:sp>
        <p:nvSpPr>
          <p:cNvPr id="7" name="Slide Number Placeholder 6"/>
          <p:cNvSpPr>
            <a:spLocks noGrp="1"/>
          </p:cNvSpPr>
          <p:nvPr>
            <p:ph type="sldNum" sz="quarter" idx="12"/>
          </p:nvPr>
        </p:nvSpPr>
        <p:spPr/>
        <p:txBody>
          <a:bodyPr/>
          <a:lstStyle/>
          <a:p>
            <a:fld id="{DB28665E-4F1D-4AF4-BD02-325E3A91B60A}" type="slidenum">
              <a:rPr lang="en-NZ" smtClean="0">
                <a:solidFill>
                  <a:prstClr val="black">
                    <a:tint val="75000"/>
                  </a:prstClr>
                </a:solidFill>
              </a:rPr>
              <a:pPr/>
              <a:t>‹#›</a:t>
            </a:fld>
            <a:endParaRPr lang="en-NZ">
              <a:solidFill>
                <a:prstClr val="black">
                  <a:tint val="75000"/>
                </a:prstClr>
              </a:solidFill>
            </a:endParaRPr>
          </a:p>
        </p:txBody>
      </p:sp>
    </p:spTree>
    <p:extLst>
      <p:ext uri="{BB962C8B-B14F-4D97-AF65-F5344CB8AC3E}">
        <p14:creationId xmlns:p14="http://schemas.microsoft.com/office/powerpoint/2010/main" val="995894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F9B816C1-7535-4D78-9056-215DE321A3F5}" type="datetimeFigureOut">
              <a:rPr lang="en-NZ" smtClean="0"/>
              <a:t>23/09/2015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EDF080D-2205-45FC-B9A4-DF6A0D4DB1DC}" type="slidenum">
              <a:rPr lang="en-NZ" smtClean="0"/>
              <a:t>‹#›</a:t>
            </a:fld>
            <a:endParaRPr lang="en-NZ"/>
          </a:p>
        </p:txBody>
      </p:sp>
    </p:spTree>
    <p:extLst>
      <p:ext uri="{BB962C8B-B14F-4D97-AF65-F5344CB8AC3E}">
        <p14:creationId xmlns:p14="http://schemas.microsoft.com/office/powerpoint/2010/main" val="22091863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6470F3-0178-4815-AD0C-EC21EFB8022B}" type="datetimeFigureOut">
              <a:rPr lang="en-NZ" smtClean="0">
                <a:solidFill>
                  <a:prstClr val="black">
                    <a:tint val="75000"/>
                  </a:prstClr>
                </a:solidFill>
              </a:rPr>
              <a:pPr/>
              <a:t>23/09/2015</a:t>
            </a:fld>
            <a:endParaRPr lang="en-NZ">
              <a:solidFill>
                <a:prstClr val="black">
                  <a:tint val="75000"/>
                </a:prstClr>
              </a:solidFill>
            </a:endParaRPr>
          </a:p>
        </p:txBody>
      </p:sp>
      <p:sp>
        <p:nvSpPr>
          <p:cNvPr id="6" name="Footer Placeholder 5"/>
          <p:cNvSpPr>
            <a:spLocks noGrp="1"/>
          </p:cNvSpPr>
          <p:nvPr>
            <p:ph type="ftr" sz="quarter" idx="11"/>
          </p:nvPr>
        </p:nvSpPr>
        <p:spPr/>
        <p:txBody>
          <a:bodyPr/>
          <a:lstStyle/>
          <a:p>
            <a:endParaRPr lang="en-NZ">
              <a:solidFill>
                <a:prstClr val="black">
                  <a:tint val="75000"/>
                </a:prstClr>
              </a:solidFill>
            </a:endParaRPr>
          </a:p>
        </p:txBody>
      </p:sp>
      <p:sp>
        <p:nvSpPr>
          <p:cNvPr id="7" name="Slide Number Placeholder 6"/>
          <p:cNvSpPr>
            <a:spLocks noGrp="1"/>
          </p:cNvSpPr>
          <p:nvPr>
            <p:ph type="sldNum" sz="quarter" idx="12"/>
          </p:nvPr>
        </p:nvSpPr>
        <p:spPr/>
        <p:txBody>
          <a:bodyPr/>
          <a:lstStyle/>
          <a:p>
            <a:fld id="{DB28665E-4F1D-4AF4-BD02-325E3A91B60A}" type="slidenum">
              <a:rPr lang="en-NZ" smtClean="0">
                <a:solidFill>
                  <a:prstClr val="black">
                    <a:tint val="75000"/>
                  </a:prstClr>
                </a:solidFill>
              </a:rPr>
              <a:pPr/>
              <a:t>‹#›</a:t>
            </a:fld>
            <a:endParaRPr lang="en-NZ">
              <a:solidFill>
                <a:prstClr val="black">
                  <a:tint val="75000"/>
                </a:prstClr>
              </a:solidFill>
            </a:endParaRPr>
          </a:p>
        </p:txBody>
      </p:sp>
    </p:spTree>
    <p:extLst>
      <p:ext uri="{BB962C8B-B14F-4D97-AF65-F5344CB8AC3E}">
        <p14:creationId xmlns:p14="http://schemas.microsoft.com/office/powerpoint/2010/main" val="3878735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0A6470F3-0178-4815-AD0C-EC21EFB8022B}" type="datetimeFigureOut">
              <a:rPr lang="en-NZ" smtClean="0">
                <a:solidFill>
                  <a:prstClr val="black">
                    <a:tint val="75000"/>
                  </a:prstClr>
                </a:solidFill>
              </a:rPr>
              <a:pPr/>
              <a:t>23/09/2015</a:t>
            </a:fld>
            <a:endParaRPr lang="en-NZ">
              <a:solidFill>
                <a:prstClr val="black">
                  <a:tint val="75000"/>
                </a:prstClr>
              </a:solidFill>
            </a:endParaRPr>
          </a:p>
        </p:txBody>
      </p:sp>
      <p:sp>
        <p:nvSpPr>
          <p:cNvPr id="5" name="Footer Placeholder 4"/>
          <p:cNvSpPr>
            <a:spLocks noGrp="1"/>
          </p:cNvSpPr>
          <p:nvPr>
            <p:ph type="ftr" sz="quarter" idx="11"/>
          </p:nvPr>
        </p:nvSpPr>
        <p:spPr/>
        <p:txBody>
          <a:bodyPr/>
          <a:lstStyle/>
          <a:p>
            <a:endParaRPr lang="en-NZ">
              <a:solidFill>
                <a:prstClr val="black">
                  <a:tint val="75000"/>
                </a:prstClr>
              </a:solidFill>
            </a:endParaRPr>
          </a:p>
        </p:txBody>
      </p:sp>
      <p:sp>
        <p:nvSpPr>
          <p:cNvPr id="6" name="Slide Number Placeholder 5"/>
          <p:cNvSpPr>
            <a:spLocks noGrp="1"/>
          </p:cNvSpPr>
          <p:nvPr>
            <p:ph type="sldNum" sz="quarter" idx="12"/>
          </p:nvPr>
        </p:nvSpPr>
        <p:spPr/>
        <p:txBody>
          <a:bodyPr/>
          <a:lstStyle/>
          <a:p>
            <a:fld id="{DB28665E-4F1D-4AF4-BD02-325E3A91B60A}" type="slidenum">
              <a:rPr lang="en-NZ" smtClean="0">
                <a:solidFill>
                  <a:prstClr val="black">
                    <a:tint val="75000"/>
                  </a:prstClr>
                </a:solidFill>
              </a:rPr>
              <a:pPr/>
              <a:t>‹#›</a:t>
            </a:fld>
            <a:endParaRPr lang="en-NZ">
              <a:solidFill>
                <a:prstClr val="black">
                  <a:tint val="75000"/>
                </a:prstClr>
              </a:solidFill>
            </a:endParaRPr>
          </a:p>
        </p:txBody>
      </p:sp>
    </p:spTree>
    <p:extLst>
      <p:ext uri="{BB962C8B-B14F-4D97-AF65-F5344CB8AC3E}">
        <p14:creationId xmlns:p14="http://schemas.microsoft.com/office/powerpoint/2010/main" val="1125152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10"/>
          </p:nvPr>
        </p:nvSpPr>
        <p:spPr/>
        <p:txBody>
          <a:bodyPr/>
          <a:lstStyle/>
          <a:p>
            <a:fld id="{0A6470F3-0178-4815-AD0C-EC21EFB8022B}" type="datetimeFigureOut">
              <a:rPr lang="en-NZ" smtClean="0">
                <a:solidFill>
                  <a:prstClr val="black">
                    <a:tint val="75000"/>
                  </a:prstClr>
                </a:solidFill>
              </a:rPr>
              <a:pPr/>
              <a:t>23/09/2015</a:t>
            </a:fld>
            <a:endParaRPr lang="en-NZ">
              <a:solidFill>
                <a:prstClr val="black">
                  <a:tint val="75000"/>
                </a:prstClr>
              </a:solidFill>
            </a:endParaRPr>
          </a:p>
        </p:txBody>
      </p:sp>
      <p:sp>
        <p:nvSpPr>
          <p:cNvPr id="5" name="Footer Placeholder 4"/>
          <p:cNvSpPr>
            <a:spLocks noGrp="1"/>
          </p:cNvSpPr>
          <p:nvPr>
            <p:ph type="ftr" sz="quarter" idx="11"/>
          </p:nvPr>
        </p:nvSpPr>
        <p:spPr/>
        <p:txBody>
          <a:bodyPr/>
          <a:lstStyle/>
          <a:p>
            <a:endParaRPr lang="en-NZ">
              <a:solidFill>
                <a:prstClr val="black">
                  <a:tint val="75000"/>
                </a:prstClr>
              </a:solidFill>
            </a:endParaRPr>
          </a:p>
        </p:txBody>
      </p:sp>
      <p:sp>
        <p:nvSpPr>
          <p:cNvPr id="6" name="Slide Number Placeholder 5"/>
          <p:cNvSpPr>
            <a:spLocks noGrp="1"/>
          </p:cNvSpPr>
          <p:nvPr>
            <p:ph type="sldNum" sz="quarter" idx="12"/>
          </p:nvPr>
        </p:nvSpPr>
        <p:spPr/>
        <p:txBody>
          <a:bodyPr/>
          <a:lstStyle/>
          <a:p>
            <a:fld id="{DB28665E-4F1D-4AF4-BD02-325E3A91B60A}" type="slidenum">
              <a:rPr lang="en-NZ" smtClean="0">
                <a:solidFill>
                  <a:prstClr val="black">
                    <a:tint val="75000"/>
                  </a:prstClr>
                </a:solidFill>
              </a:rPr>
              <a:pPr/>
              <a:t>‹#›</a:t>
            </a:fld>
            <a:endParaRPr lang="en-NZ">
              <a:solidFill>
                <a:prstClr val="black">
                  <a:tint val="75000"/>
                </a:prstClr>
              </a:solidFill>
            </a:endParaRPr>
          </a:p>
        </p:txBody>
      </p:sp>
    </p:spTree>
    <p:extLst>
      <p:ext uri="{BB962C8B-B14F-4D97-AF65-F5344CB8AC3E}">
        <p14:creationId xmlns:p14="http://schemas.microsoft.com/office/powerpoint/2010/main" val="3109970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NZ"/>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9B816C1-7535-4D78-9056-215DE321A3F5}" type="datetimeFigureOut">
              <a:rPr lang="en-NZ" smtClean="0"/>
              <a:t>23/09/2015</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AEDF080D-2205-45FC-B9A4-DF6A0D4DB1DC}" type="slidenum">
              <a:rPr lang="en-NZ" smtClean="0"/>
              <a:t>‹#›</a:t>
            </a:fld>
            <a:endParaRPr lang="en-NZ"/>
          </a:p>
        </p:txBody>
      </p:sp>
    </p:spTree>
    <p:extLst>
      <p:ext uri="{BB962C8B-B14F-4D97-AF65-F5344CB8AC3E}">
        <p14:creationId xmlns:p14="http://schemas.microsoft.com/office/powerpoint/2010/main" val="3254502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Date Placeholder 4"/>
          <p:cNvSpPr>
            <a:spLocks noGrp="1"/>
          </p:cNvSpPr>
          <p:nvPr>
            <p:ph type="dt" sz="half" idx="10"/>
          </p:nvPr>
        </p:nvSpPr>
        <p:spPr/>
        <p:txBody>
          <a:bodyPr/>
          <a:lstStyle/>
          <a:p>
            <a:fld id="{F9B816C1-7535-4D78-9056-215DE321A3F5}" type="datetimeFigureOut">
              <a:rPr lang="en-NZ" smtClean="0"/>
              <a:t>23/09/2015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AEDF080D-2205-45FC-B9A4-DF6A0D4DB1DC}" type="slidenum">
              <a:rPr lang="en-NZ" smtClean="0"/>
              <a:t>‹#›</a:t>
            </a:fld>
            <a:endParaRPr lang="en-NZ"/>
          </a:p>
        </p:txBody>
      </p:sp>
    </p:spTree>
    <p:extLst>
      <p:ext uri="{BB962C8B-B14F-4D97-AF65-F5344CB8AC3E}">
        <p14:creationId xmlns:p14="http://schemas.microsoft.com/office/powerpoint/2010/main" val="350221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NZ"/>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7" name="Date Placeholder 6"/>
          <p:cNvSpPr>
            <a:spLocks noGrp="1"/>
          </p:cNvSpPr>
          <p:nvPr>
            <p:ph type="dt" sz="half" idx="10"/>
          </p:nvPr>
        </p:nvSpPr>
        <p:spPr/>
        <p:txBody>
          <a:bodyPr/>
          <a:lstStyle/>
          <a:p>
            <a:fld id="{F9B816C1-7535-4D78-9056-215DE321A3F5}" type="datetimeFigureOut">
              <a:rPr lang="en-NZ" smtClean="0"/>
              <a:t>23/09/2015</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AEDF080D-2205-45FC-B9A4-DF6A0D4DB1DC}" type="slidenum">
              <a:rPr lang="en-NZ" smtClean="0"/>
              <a:t>‹#›</a:t>
            </a:fld>
            <a:endParaRPr lang="en-NZ"/>
          </a:p>
        </p:txBody>
      </p:sp>
    </p:spTree>
    <p:extLst>
      <p:ext uri="{BB962C8B-B14F-4D97-AF65-F5344CB8AC3E}">
        <p14:creationId xmlns:p14="http://schemas.microsoft.com/office/powerpoint/2010/main" val="4107019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Date Placeholder 2"/>
          <p:cNvSpPr>
            <a:spLocks noGrp="1"/>
          </p:cNvSpPr>
          <p:nvPr>
            <p:ph type="dt" sz="half" idx="10"/>
          </p:nvPr>
        </p:nvSpPr>
        <p:spPr/>
        <p:txBody>
          <a:bodyPr/>
          <a:lstStyle/>
          <a:p>
            <a:fld id="{F9B816C1-7535-4D78-9056-215DE321A3F5}" type="datetimeFigureOut">
              <a:rPr lang="en-NZ" smtClean="0"/>
              <a:t>23/09/2015</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AEDF080D-2205-45FC-B9A4-DF6A0D4DB1DC}" type="slidenum">
              <a:rPr lang="en-NZ" smtClean="0"/>
              <a:t>‹#›</a:t>
            </a:fld>
            <a:endParaRPr lang="en-NZ"/>
          </a:p>
        </p:txBody>
      </p:sp>
    </p:spTree>
    <p:extLst>
      <p:ext uri="{BB962C8B-B14F-4D97-AF65-F5344CB8AC3E}">
        <p14:creationId xmlns:p14="http://schemas.microsoft.com/office/powerpoint/2010/main" val="4270631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B816C1-7535-4D78-9056-215DE321A3F5}" type="datetimeFigureOut">
              <a:rPr lang="en-NZ" smtClean="0"/>
              <a:t>23/09/2015</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AEDF080D-2205-45FC-B9A4-DF6A0D4DB1DC}" type="slidenum">
              <a:rPr lang="en-NZ" smtClean="0"/>
              <a:t>‹#›</a:t>
            </a:fld>
            <a:endParaRPr lang="en-NZ"/>
          </a:p>
        </p:txBody>
      </p:sp>
    </p:spTree>
    <p:extLst>
      <p:ext uri="{BB962C8B-B14F-4D97-AF65-F5344CB8AC3E}">
        <p14:creationId xmlns:p14="http://schemas.microsoft.com/office/powerpoint/2010/main" val="3159299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B816C1-7535-4D78-9056-215DE321A3F5}" type="datetimeFigureOut">
              <a:rPr lang="en-NZ" smtClean="0"/>
              <a:t>23/09/2015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AEDF080D-2205-45FC-B9A4-DF6A0D4DB1DC}" type="slidenum">
              <a:rPr lang="en-NZ" smtClean="0"/>
              <a:t>‹#›</a:t>
            </a:fld>
            <a:endParaRPr lang="en-NZ"/>
          </a:p>
        </p:txBody>
      </p:sp>
    </p:spTree>
    <p:extLst>
      <p:ext uri="{BB962C8B-B14F-4D97-AF65-F5344CB8AC3E}">
        <p14:creationId xmlns:p14="http://schemas.microsoft.com/office/powerpoint/2010/main" val="1518002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NZ"/>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9B816C1-7535-4D78-9056-215DE321A3F5}" type="datetimeFigureOut">
              <a:rPr lang="en-NZ" smtClean="0"/>
              <a:t>23/09/2015</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AEDF080D-2205-45FC-B9A4-DF6A0D4DB1DC}" type="slidenum">
              <a:rPr lang="en-NZ" smtClean="0"/>
              <a:t>‹#›</a:t>
            </a:fld>
            <a:endParaRPr lang="en-NZ"/>
          </a:p>
        </p:txBody>
      </p:sp>
    </p:spTree>
    <p:extLst>
      <p:ext uri="{BB962C8B-B14F-4D97-AF65-F5344CB8AC3E}">
        <p14:creationId xmlns:p14="http://schemas.microsoft.com/office/powerpoint/2010/main" val="383420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B816C1-7535-4D78-9056-215DE321A3F5}" type="datetimeFigureOut">
              <a:rPr lang="en-NZ" smtClean="0"/>
              <a:t>23/09/2015</a:t>
            </a:fld>
            <a:endParaRPr lang="en-N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DF080D-2205-45FC-B9A4-DF6A0D4DB1DC}" type="slidenum">
              <a:rPr lang="en-NZ" smtClean="0"/>
              <a:t>‹#›</a:t>
            </a:fld>
            <a:endParaRPr lang="en-NZ"/>
          </a:p>
        </p:txBody>
      </p:sp>
    </p:spTree>
    <p:extLst>
      <p:ext uri="{BB962C8B-B14F-4D97-AF65-F5344CB8AC3E}">
        <p14:creationId xmlns:p14="http://schemas.microsoft.com/office/powerpoint/2010/main" val="11043085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NZ"/>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6470F3-0178-4815-AD0C-EC21EFB8022B}" type="datetimeFigureOut">
              <a:rPr lang="en-NZ" smtClean="0">
                <a:solidFill>
                  <a:prstClr val="black">
                    <a:tint val="75000"/>
                  </a:prstClr>
                </a:solidFill>
              </a:rPr>
              <a:pPr/>
              <a:t>23/09/2015</a:t>
            </a:fld>
            <a:endParaRPr lang="en-NZ">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28665E-4F1D-4AF4-BD02-325E3A91B60A}" type="slidenum">
              <a:rPr lang="en-NZ" smtClean="0">
                <a:solidFill>
                  <a:prstClr val="black">
                    <a:tint val="75000"/>
                  </a:prstClr>
                </a:solidFill>
              </a:rPr>
              <a:pPr/>
              <a:t>‹#›</a:t>
            </a:fld>
            <a:endParaRPr lang="en-NZ">
              <a:solidFill>
                <a:prstClr val="black">
                  <a:tint val="75000"/>
                </a:prstClr>
              </a:solidFill>
            </a:endParaRPr>
          </a:p>
        </p:txBody>
      </p:sp>
    </p:spTree>
    <p:extLst>
      <p:ext uri="{BB962C8B-B14F-4D97-AF65-F5344CB8AC3E}">
        <p14:creationId xmlns:p14="http://schemas.microsoft.com/office/powerpoint/2010/main" val="12907743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hyperlink" Target="http://www.taiuru.maori.nz/" TargetMode="External"/><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NZ" dirty="0" smtClean="0"/>
              <a:t>He </a:t>
            </a:r>
            <a:r>
              <a:rPr lang="en-NZ" dirty="0" err="1" smtClean="0"/>
              <a:t>Taonga</a:t>
            </a:r>
            <a:r>
              <a:rPr lang="en-NZ" dirty="0" smtClean="0"/>
              <a:t> </a:t>
            </a:r>
            <a:r>
              <a:rPr lang="en-NZ" dirty="0" err="1" smtClean="0"/>
              <a:t>te</a:t>
            </a:r>
            <a:r>
              <a:rPr lang="en-NZ" dirty="0" smtClean="0"/>
              <a:t> digital data: A </a:t>
            </a:r>
            <a:r>
              <a:rPr lang="en-NZ" dirty="0" err="1" smtClean="0"/>
              <a:t>tikanga</a:t>
            </a:r>
            <a:r>
              <a:rPr lang="en-NZ" dirty="0" smtClean="0"/>
              <a:t> perspective.</a:t>
            </a:r>
            <a:endParaRPr lang="en-NZ" dirty="0"/>
          </a:p>
        </p:txBody>
      </p:sp>
      <p:sp>
        <p:nvSpPr>
          <p:cNvPr id="3" name="Subtitle 2"/>
          <p:cNvSpPr>
            <a:spLocks noGrp="1"/>
          </p:cNvSpPr>
          <p:nvPr>
            <p:ph type="subTitle" idx="1"/>
          </p:nvPr>
        </p:nvSpPr>
        <p:spPr>
          <a:xfrm>
            <a:off x="1169773" y="6054810"/>
            <a:ext cx="9144000" cy="803189"/>
          </a:xfrm>
        </p:spPr>
        <p:txBody>
          <a:bodyPr>
            <a:normAutofit fontScale="92500" lnSpcReduction="10000"/>
          </a:bodyPr>
          <a:lstStyle/>
          <a:p>
            <a:r>
              <a:rPr lang="en-NZ" dirty="0" smtClean="0"/>
              <a:t>Karaitiana Taiuru</a:t>
            </a:r>
          </a:p>
          <a:p>
            <a:r>
              <a:rPr lang="en-NZ" dirty="0" smtClean="0"/>
              <a:t>Digital Indigenous Philosopher</a:t>
            </a:r>
            <a:endParaRPr lang="en-NZ" dirty="0"/>
          </a:p>
        </p:txBody>
      </p:sp>
    </p:spTree>
    <p:extLst>
      <p:ext uri="{BB962C8B-B14F-4D97-AF65-F5344CB8AC3E}">
        <p14:creationId xmlns:p14="http://schemas.microsoft.com/office/powerpoint/2010/main" val="934594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dirty="0"/>
              <a:t>The Internet compared to the natural world</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smtClean="0"/>
              <a:t>Indigenous </a:t>
            </a:r>
            <a:r>
              <a:rPr lang="en-US" dirty="0"/>
              <a:t>Peoples relate to natural world. </a:t>
            </a:r>
            <a:endParaRPr lang="en-US" dirty="0" smtClean="0"/>
          </a:p>
          <a:p>
            <a:pPr>
              <a:buClr>
                <a:srgbClr val="99284C"/>
              </a:buClr>
              <a:buSzPct val="75000"/>
            </a:pPr>
            <a:r>
              <a:rPr lang="en-US" dirty="0" smtClean="0"/>
              <a:t>The </a:t>
            </a:r>
            <a:r>
              <a:rPr lang="en-US" dirty="0"/>
              <a:t>Internet relies on the natural world to exist. </a:t>
            </a:r>
            <a:endParaRPr lang="en-US" dirty="0" smtClean="0"/>
          </a:p>
          <a:p>
            <a:pPr>
              <a:buClr>
                <a:srgbClr val="99284C"/>
              </a:buClr>
              <a:buSzPct val="75000"/>
            </a:pPr>
            <a:r>
              <a:rPr lang="en-US" dirty="0" smtClean="0"/>
              <a:t>Everything </a:t>
            </a:r>
            <a:r>
              <a:rPr lang="en-US" dirty="0"/>
              <a:t>in the natural world </a:t>
            </a:r>
            <a:r>
              <a:rPr lang="en-US" dirty="0" smtClean="0"/>
              <a:t>has </a:t>
            </a:r>
            <a:r>
              <a:rPr lang="en-US" dirty="0"/>
              <a:t>whakapapa and a god or supreme being.</a:t>
            </a:r>
          </a:p>
        </p:txBody>
      </p:sp>
    </p:spTree>
    <p:extLst>
      <p:ext uri="{BB962C8B-B14F-4D97-AF65-F5344CB8AC3E}">
        <p14:creationId xmlns:p14="http://schemas.microsoft.com/office/powerpoint/2010/main" val="1151785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dirty="0" smtClean="0">
                <a:solidFill>
                  <a:schemeClr val="tx1"/>
                </a:solidFill>
              </a:rPr>
              <a:t>Gods – </a:t>
            </a:r>
            <a:r>
              <a:rPr lang="en-US" dirty="0" err="1" smtClean="0">
                <a:solidFill>
                  <a:schemeClr val="tx1"/>
                </a:solidFill>
              </a:rPr>
              <a:t>Atua</a:t>
            </a:r>
            <a:r>
              <a:rPr lang="en-US" dirty="0" smtClean="0">
                <a:solidFill>
                  <a:schemeClr val="tx1"/>
                </a:solidFill>
              </a:rPr>
              <a:t> in the digital world</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err="1" smtClean="0">
                <a:solidFill>
                  <a:schemeClr val="accent1"/>
                </a:solidFill>
              </a:rPr>
              <a:t>Papatūānuku</a:t>
            </a:r>
            <a:r>
              <a:rPr lang="en-US" dirty="0" smtClean="0"/>
              <a:t> is the earth mother</a:t>
            </a:r>
          </a:p>
          <a:p>
            <a:pPr>
              <a:buClr>
                <a:srgbClr val="99284C"/>
              </a:buClr>
              <a:buSzPct val="75000"/>
            </a:pPr>
            <a:r>
              <a:rPr lang="en-US" dirty="0" err="1" smtClean="0">
                <a:solidFill>
                  <a:schemeClr val="accent1"/>
                </a:solidFill>
              </a:rPr>
              <a:t>Ranginui</a:t>
            </a:r>
            <a:r>
              <a:rPr lang="en-US" dirty="0" smtClean="0"/>
              <a:t> is the Sky Father</a:t>
            </a:r>
          </a:p>
          <a:p>
            <a:pPr>
              <a:buClr>
                <a:srgbClr val="99284C"/>
              </a:buClr>
              <a:buSzPct val="75000"/>
            </a:pPr>
            <a:r>
              <a:rPr lang="en-US" dirty="0" err="1" smtClean="0">
                <a:solidFill>
                  <a:schemeClr val="accent1"/>
                </a:solidFill>
              </a:rPr>
              <a:t>Tangaroa</a:t>
            </a:r>
            <a:r>
              <a:rPr lang="en-US" dirty="0" smtClean="0"/>
              <a:t> is the God of the ocean</a:t>
            </a:r>
          </a:p>
          <a:p>
            <a:pPr>
              <a:buClr>
                <a:srgbClr val="99284C"/>
              </a:buClr>
              <a:buSzPct val="75000"/>
            </a:pPr>
            <a:r>
              <a:rPr lang="en-US" dirty="0" err="1" smtClean="0">
                <a:solidFill>
                  <a:schemeClr val="accent1"/>
                </a:solidFill>
              </a:rPr>
              <a:t>Tawhirimatea</a:t>
            </a:r>
            <a:r>
              <a:rPr lang="en-US" dirty="0" smtClean="0"/>
              <a:t> is the god of the air and wind</a:t>
            </a:r>
          </a:p>
          <a:p>
            <a:pPr lvl="0">
              <a:buClr>
                <a:srgbClr val="99284C"/>
              </a:buClr>
              <a:buSzPct val="75000"/>
              <a:buFont typeface="StarSymbol" pitchFamily="2"/>
              <a:buChar char=""/>
            </a:pPr>
            <a:endParaRPr lang="en-US" dirty="0"/>
          </a:p>
        </p:txBody>
      </p:sp>
    </p:spTree>
    <p:extLst>
      <p:ext uri="{BB962C8B-B14F-4D97-AF65-F5344CB8AC3E}">
        <p14:creationId xmlns:p14="http://schemas.microsoft.com/office/powerpoint/2010/main" val="2212626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NZ" dirty="0"/>
              <a:t>Internet - </a:t>
            </a:r>
            <a:r>
              <a:rPr lang="en-NZ" dirty="0" err="1"/>
              <a:t>Ipurangi</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smtClean="0"/>
              <a:t>Internet </a:t>
            </a:r>
            <a:r>
              <a:rPr lang="en-US" dirty="0"/>
              <a:t>is equivalent to the whole world</a:t>
            </a:r>
            <a:r>
              <a:rPr lang="en-US" dirty="0" smtClean="0"/>
              <a:t>.</a:t>
            </a:r>
          </a:p>
          <a:p>
            <a:pPr>
              <a:buClr>
                <a:srgbClr val="99284C"/>
              </a:buClr>
              <a:buSzPct val="75000"/>
            </a:pPr>
            <a:r>
              <a:rPr lang="en-US" dirty="0" smtClean="0"/>
              <a:t>The </a:t>
            </a:r>
            <a:r>
              <a:rPr lang="en-US" dirty="0"/>
              <a:t>Internet infrastructure (land, sea, air) in New Zealand is “Te </a:t>
            </a:r>
            <a:r>
              <a:rPr lang="en-US" dirty="0" err="1"/>
              <a:t>Ao</a:t>
            </a:r>
            <a:r>
              <a:rPr lang="en-US" dirty="0"/>
              <a:t> </a:t>
            </a:r>
            <a:r>
              <a:rPr lang="en-US" dirty="0" smtClean="0"/>
              <a:t>Māori </a:t>
            </a:r>
            <a:r>
              <a:rPr lang="en-US" dirty="0"/>
              <a:t>– The </a:t>
            </a:r>
            <a:r>
              <a:rPr lang="en-US" dirty="0" smtClean="0"/>
              <a:t>Māori </a:t>
            </a:r>
            <a:r>
              <a:rPr lang="en-US" dirty="0"/>
              <a:t>world”.</a:t>
            </a:r>
          </a:p>
        </p:txBody>
      </p:sp>
    </p:spTree>
    <p:extLst>
      <p:ext uri="{BB962C8B-B14F-4D97-AF65-F5344CB8AC3E}">
        <p14:creationId xmlns:p14="http://schemas.microsoft.com/office/powerpoint/2010/main" val="773258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dirty="0"/>
              <a:t>Internet from Southern Cross Cable</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smtClean="0"/>
              <a:t>A </a:t>
            </a:r>
            <a:r>
              <a:rPr lang="en-US" dirty="0"/>
              <a:t>vein inside </a:t>
            </a:r>
            <a:r>
              <a:rPr lang="en-US" dirty="0" err="1" smtClean="0"/>
              <a:t>Tangaroa</a:t>
            </a:r>
            <a:endParaRPr lang="en-US" dirty="0" smtClean="0"/>
          </a:p>
          <a:p>
            <a:pPr>
              <a:buClr>
                <a:srgbClr val="99284C"/>
              </a:buClr>
              <a:buSzPct val="75000"/>
            </a:pPr>
            <a:r>
              <a:rPr lang="en-US" dirty="0" smtClean="0"/>
              <a:t>Connects </a:t>
            </a:r>
            <a:r>
              <a:rPr lang="en-US" dirty="0" err="1"/>
              <a:t>Papatūānuku</a:t>
            </a:r>
            <a:r>
              <a:rPr lang="en-US" dirty="0"/>
              <a:t> and </a:t>
            </a:r>
            <a:r>
              <a:rPr lang="en-US" dirty="0" err="1" smtClean="0"/>
              <a:t>Tangaroa</a:t>
            </a:r>
            <a:endParaRPr lang="en-US" dirty="0" smtClean="0"/>
          </a:p>
          <a:p>
            <a:pPr>
              <a:buClr>
                <a:srgbClr val="99284C"/>
              </a:buClr>
              <a:buSzPct val="75000"/>
            </a:pPr>
            <a:r>
              <a:rPr lang="en-US" dirty="0" smtClean="0"/>
              <a:t>Māori </a:t>
            </a:r>
            <a:r>
              <a:rPr lang="en-US" dirty="0"/>
              <a:t>belief is that seafood near the cable can not be eaten</a:t>
            </a:r>
          </a:p>
        </p:txBody>
      </p:sp>
    </p:spTree>
    <p:extLst>
      <p:ext uri="{BB962C8B-B14F-4D97-AF65-F5344CB8AC3E}">
        <p14:creationId xmlns:p14="http://schemas.microsoft.com/office/powerpoint/2010/main" val="11882658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NZ" dirty="0"/>
              <a:t>Fibre and cables</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a:t>Veins inside </a:t>
            </a:r>
            <a:r>
              <a:rPr lang="en-US" dirty="0" err="1"/>
              <a:t>Papatūānuku</a:t>
            </a:r>
            <a:r>
              <a:rPr lang="en-US" dirty="0"/>
              <a:t> </a:t>
            </a:r>
            <a:endParaRPr lang="en-US" dirty="0" smtClean="0"/>
          </a:p>
          <a:p>
            <a:pPr>
              <a:buClr>
                <a:srgbClr val="99284C"/>
              </a:buClr>
              <a:buSzPct val="75000"/>
            </a:pPr>
            <a:r>
              <a:rPr lang="en-US" dirty="0" smtClean="0"/>
              <a:t>Cautious </a:t>
            </a:r>
            <a:r>
              <a:rPr lang="en-US" dirty="0"/>
              <a:t>of significant land areas when laying cables</a:t>
            </a:r>
          </a:p>
        </p:txBody>
      </p:sp>
    </p:spTree>
    <p:extLst>
      <p:ext uri="{BB962C8B-B14F-4D97-AF65-F5344CB8AC3E}">
        <p14:creationId xmlns:p14="http://schemas.microsoft.com/office/powerpoint/2010/main" val="2119259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dirty="0"/>
              <a:t>Wireless</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smtClean="0"/>
              <a:t>Sending </a:t>
            </a:r>
            <a:r>
              <a:rPr lang="en-US" dirty="0"/>
              <a:t>knowledge via </a:t>
            </a:r>
            <a:r>
              <a:rPr lang="en-US" dirty="0" err="1"/>
              <a:t>Tawhirimatea</a:t>
            </a:r>
            <a:r>
              <a:rPr lang="en-US" dirty="0"/>
              <a:t>. </a:t>
            </a:r>
            <a:endParaRPr lang="en-US" dirty="0" smtClean="0"/>
          </a:p>
          <a:p>
            <a:pPr>
              <a:buClr>
                <a:srgbClr val="99284C"/>
              </a:buClr>
              <a:buSzPct val="75000"/>
            </a:pPr>
            <a:r>
              <a:rPr lang="en-US" dirty="0" smtClean="0"/>
              <a:t>What </a:t>
            </a:r>
            <a:r>
              <a:rPr lang="en-US" dirty="0"/>
              <a:t>kind of knowledge is it</a:t>
            </a:r>
            <a:r>
              <a:rPr lang="en-US" dirty="0" smtClean="0"/>
              <a:t>?</a:t>
            </a:r>
          </a:p>
          <a:p>
            <a:pPr>
              <a:buClr>
                <a:srgbClr val="99284C"/>
              </a:buClr>
              <a:buSzPct val="75000"/>
            </a:pPr>
            <a:r>
              <a:rPr lang="en-US" dirty="0" smtClean="0"/>
              <a:t>Is </a:t>
            </a:r>
            <a:r>
              <a:rPr lang="en-US" dirty="0"/>
              <a:t>there sacred knowledge</a:t>
            </a:r>
            <a:r>
              <a:rPr lang="en-US" dirty="0" smtClean="0"/>
              <a:t>?</a:t>
            </a:r>
          </a:p>
          <a:p>
            <a:pPr>
              <a:buClr>
                <a:srgbClr val="99284C"/>
              </a:buClr>
              <a:buSzPct val="75000"/>
            </a:pPr>
            <a:r>
              <a:rPr lang="en-US" dirty="0" smtClean="0"/>
              <a:t>Will </a:t>
            </a:r>
            <a:r>
              <a:rPr lang="en-US" dirty="0"/>
              <a:t>there be a </a:t>
            </a:r>
            <a:r>
              <a:rPr lang="en-US" dirty="0" err="1"/>
              <a:t>wifi</a:t>
            </a:r>
            <a:r>
              <a:rPr lang="en-US" dirty="0"/>
              <a:t> connection next to a sacred land area?</a:t>
            </a:r>
          </a:p>
        </p:txBody>
      </p:sp>
    </p:spTree>
    <p:extLst>
      <p:ext uri="{BB962C8B-B14F-4D97-AF65-F5344CB8AC3E}">
        <p14:creationId xmlns:p14="http://schemas.microsoft.com/office/powerpoint/2010/main" val="20939538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dirty="0" err="1"/>
              <a:t>Caution:Wireless</a:t>
            </a:r>
            <a:endParaRPr lang="en-US" dirty="0">
              <a:solidFill>
                <a:schemeClr val="tx1"/>
              </a:solidFill>
            </a:endParaRPr>
          </a:p>
        </p:txBody>
      </p:sp>
      <p:sp>
        <p:nvSpPr>
          <p:cNvPr id="3" name="Text Placeholder 2"/>
          <p:cNvSpPr txBox="1">
            <a:spLocks noGrp="1"/>
          </p:cNvSpPr>
          <p:nvPr>
            <p:ph type="body" idx="4294967295"/>
          </p:nvPr>
        </p:nvSpPr>
        <p:spPr/>
        <p:txBody>
          <a:bodyPr/>
          <a:lstStyle/>
          <a:p>
            <a:pPr marL="0" lvl="0" indent="0">
              <a:buClr>
                <a:srgbClr val="99284C"/>
              </a:buClr>
              <a:buSzPct val="75000"/>
              <a:buNone/>
            </a:pPr>
            <a:r>
              <a:rPr lang="en-US" dirty="0" smtClean="0"/>
              <a:t>Digital </a:t>
            </a:r>
            <a:r>
              <a:rPr lang="en-US" dirty="0"/>
              <a:t>Data is sent in packets through the air and through human bodies, resulting in an infringement of sacred knowledge.</a:t>
            </a:r>
          </a:p>
        </p:txBody>
      </p:sp>
    </p:spTree>
    <p:extLst>
      <p:ext uri="{BB962C8B-B14F-4D97-AF65-F5344CB8AC3E}">
        <p14:creationId xmlns:p14="http://schemas.microsoft.com/office/powerpoint/2010/main" val="12510038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dirty="0"/>
              <a:t>Network Providers/iwi</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smtClean="0"/>
              <a:t>Network </a:t>
            </a:r>
            <a:r>
              <a:rPr lang="en-US" dirty="0"/>
              <a:t>Providers are the same as Iwi. </a:t>
            </a:r>
            <a:endParaRPr lang="en-US" dirty="0" smtClean="0"/>
          </a:p>
          <a:p>
            <a:pPr>
              <a:buClr>
                <a:srgbClr val="99284C"/>
              </a:buClr>
              <a:buSzPct val="75000"/>
            </a:pPr>
            <a:r>
              <a:rPr lang="en-US" dirty="0" smtClean="0"/>
              <a:t>Iwi </a:t>
            </a:r>
            <a:r>
              <a:rPr lang="en-US" dirty="0"/>
              <a:t>are large groups of related families who reside in the same geographic region.</a:t>
            </a:r>
          </a:p>
        </p:txBody>
      </p:sp>
    </p:spTree>
    <p:extLst>
      <p:ext uri="{BB962C8B-B14F-4D97-AF65-F5344CB8AC3E}">
        <p14:creationId xmlns:p14="http://schemas.microsoft.com/office/powerpoint/2010/main" val="27352030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NZ" dirty="0"/>
              <a:t>Networks/</a:t>
            </a:r>
            <a:r>
              <a:rPr lang="en-NZ" dirty="0" err="1"/>
              <a:t>Hāpū</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a:t>Corporate/Education/</a:t>
            </a:r>
            <a:r>
              <a:rPr lang="en-US" dirty="0" err="1"/>
              <a:t>Organisation</a:t>
            </a:r>
            <a:r>
              <a:rPr lang="en-US" dirty="0"/>
              <a:t> and personal networks are the same as traditional Māori </a:t>
            </a:r>
            <a:r>
              <a:rPr lang="en-US" dirty="0" err="1"/>
              <a:t>hāpū</a:t>
            </a:r>
            <a:r>
              <a:rPr lang="en-US" dirty="0"/>
              <a:t>. </a:t>
            </a:r>
            <a:endParaRPr lang="en-US" dirty="0" smtClean="0"/>
          </a:p>
          <a:p>
            <a:pPr>
              <a:buClr>
                <a:srgbClr val="99284C"/>
              </a:buClr>
              <a:buSzPct val="75000"/>
            </a:pPr>
            <a:r>
              <a:rPr lang="en-US" dirty="0" smtClean="0"/>
              <a:t>A </a:t>
            </a:r>
            <a:r>
              <a:rPr lang="en-US" dirty="0"/>
              <a:t>Māori </a:t>
            </a:r>
            <a:r>
              <a:rPr lang="en-US" dirty="0" err="1"/>
              <a:t>hāpū</a:t>
            </a:r>
            <a:r>
              <a:rPr lang="en-US" dirty="0"/>
              <a:t> is a sub group of an Iwi that comprises of more closely related families in the same geographic region</a:t>
            </a:r>
          </a:p>
        </p:txBody>
      </p:sp>
    </p:spTree>
    <p:extLst>
      <p:ext uri="{BB962C8B-B14F-4D97-AF65-F5344CB8AC3E}">
        <p14:creationId xmlns:p14="http://schemas.microsoft.com/office/powerpoint/2010/main" val="909925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dirty="0"/>
              <a:t>Web sites/</a:t>
            </a:r>
            <a:r>
              <a:rPr lang="en-US" dirty="0" err="1"/>
              <a:t>Whānau</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smtClean="0"/>
              <a:t>Web </a:t>
            </a:r>
            <a:r>
              <a:rPr lang="en-US" dirty="0"/>
              <a:t>sites are the same as </a:t>
            </a:r>
            <a:r>
              <a:rPr lang="en-US" dirty="0" smtClean="0"/>
              <a:t>whanau</a:t>
            </a:r>
          </a:p>
          <a:p>
            <a:pPr>
              <a:buClr>
                <a:srgbClr val="99284C"/>
              </a:buClr>
              <a:buSzPct val="75000"/>
            </a:pPr>
            <a:r>
              <a:rPr lang="en-US" dirty="0" smtClean="0"/>
              <a:t>Whanau </a:t>
            </a:r>
            <a:r>
              <a:rPr lang="en-US" dirty="0"/>
              <a:t>is a Maori family of blood connections whom share the same DNA and </a:t>
            </a:r>
            <a:r>
              <a:rPr lang="en-US" dirty="0" err="1"/>
              <a:t>tangata</a:t>
            </a:r>
            <a:r>
              <a:rPr lang="en-US" dirty="0"/>
              <a:t> are the people.</a:t>
            </a:r>
          </a:p>
        </p:txBody>
      </p:sp>
    </p:spTree>
    <p:extLst>
      <p:ext uri="{BB962C8B-B14F-4D97-AF65-F5344CB8AC3E}">
        <p14:creationId xmlns:p14="http://schemas.microsoft.com/office/powerpoint/2010/main" val="2234948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4508" y="105577"/>
            <a:ext cx="8642164" cy="3191451"/>
          </a:xfrm>
          <a:prstGeom prst="rect">
            <a:avLst/>
          </a:prstGeom>
        </p:spPr>
        <p:txBody>
          <a:bodyPr wrap="square">
            <a:spAutoFit/>
          </a:bodyPr>
          <a:lstStyle/>
          <a:p>
            <a:r>
              <a:rPr lang="en-NZ" sz="1633" dirty="0">
                <a:solidFill>
                  <a:srgbClr val="333333"/>
                </a:solidFill>
                <a:latin typeface="Albany"/>
              </a:rPr>
              <a:t>This work is licensed under a Creative Commons Attribution 3.0 New Zealand License. Except as otherwise specified, this is the copyright of Karaitiana N </a:t>
            </a:r>
            <a:r>
              <a:rPr lang="en-NZ" sz="1633" dirty="0" err="1">
                <a:solidFill>
                  <a:srgbClr val="333333"/>
                </a:solidFill>
                <a:latin typeface="Albany"/>
              </a:rPr>
              <a:t>Taiuru</a:t>
            </a:r>
            <a:r>
              <a:rPr lang="en-NZ" sz="1633" dirty="0">
                <a:solidFill>
                  <a:srgbClr val="333333"/>
                </a:solidFill>
                <a:latin typeface="Albany"/>
              </a:rPr>
              <a:t> and is licensed under a Creative Commons Attribution 3.0 New Zealand Licence. In essence, you are free to copy, distribute and adapt the work (including commercial use of the work), as long as you attribute the work to Karaitiana </a:t>
            </a:r>
            <a:r>
              <a:rPr lang="en-NZ" sz="1633" dirty="0" err="1">
                <a:solidFill>
                  <a:srgbClr val="333333"/>
                </a:solidFill>
                <a:latin typeface="Albany"/>
              </a:rPr>
              <a:t>Taiuru</a:t>
            </a:r>
            <a:r>
              <a:rPr lang="en-NZ" sz="1633" dirty="0">
                <a:solidFill>
                  <a:srgbClr val="333333"/>
                </a:solidFill>
                <a:latin typeface="Albany"/>
              </a:rPr>
              <a:t> and abide by the other licence terms on this site.</a:t>
            </a:r>
            <a:endParaRPr lang="en-NZ" sz="1814" dirty="0">
              <a:solidFill>
                <a:srgbClr val="333333"/>
              </a:solidFill>
              <a:latin typeface="Albany"/>
            </a:endParaRPr>
          </a:p>
          <a:p>
            <a:endParaRPr lang="en-NZ" sz="1814" dirty="0">
              <a:solidFill>
                <a:srgbClr val="333333"/>
              </a:solidFill>
              <a:latin typeface="Albany"/>
            </a:endParaRPr>
          </a:p>
          <a:p>
            <a:r>
              <a:rPr lang="en-NZ" sz="1633" dirty="0">
                <a:solidFill>
                  <a:srgbClr val="333333"/>
                </a:solidFill>
                <a:latin typeface="Albany"/>
              </a:rPr>
              <a:t>This presentation was first presented by Karaitiana </a:t>
            </a:r>
            <a:r>
              <a:rPr lang="en-NZ" sz="1633" dirty="0" err="1">
                <a:solidFill>
                  <a:srgbClr val="333333"/>
                </a:solidFill>
                <a:latin typeface="Albany"/>
              </a:rPr>
              <a:t>Taiuru</a:t>
            </a:r>
            <a:r>
              <a:rPr lang="en-NZ" sz="1633" dirty="0">
                <a:solidFill>
                  <a:srgbClr val="333333"/>
                </a:solidFill>
                <a:latin typeface="Albany"/>
              </a:rPr>
              <a:t> to the Open Source/Open Society 2015 conference (Indigenous break out session) in Wellington on April 17 2015.</a:t>
            </a:r>
            <a:endParaRPr lang="en-NZ" sz="1814" dirty="0">
              <a:solidFill>
                <a:srgbClr val="333333"/>
              </a:solidFill>
              <a:latin typeface="Albany"/>
            </a:endParaRPr>
          </a:p>
          <a:p>
            <a:endParaRPr lang="en-NZ" sz="1814" dirty="0">
              <a:solidFill>
                <a:srgbClr val="333333"/>
              </a:solidFill>
              <a:latin typeface="Albany"/>
            </a:endParaRPr>
          </a:p>
          <a:p>
            <a:r>
              <a:rPr lang="en-NZ" sz="1633" dirty="0">
                <a:solidFill>
                  <a:srgbClr val="333333"/>
                </a:solidFill>
                <a:latin typeface="Albany"/>
              </a:rPr>
              <a:t>Notes from the presentation will be published separately.</a:t>
            </a:r>
            <a:endParaRPr lang="en-NZ" sz="1814" dirty="0">
              <a:solidFill>
                <a:srgbClr val="333333"/>
              </a:solidFill>
              <a:latin typeface="Albany"/>
            </a:endParaRPr>
          </a:p>
          <a:p>
            <a:endParaRPr lang="en-NZ" sz="1814" dirty="0">
              <a:solidFill>
                <a:srgbClr val="333333"/>
              </a:solidFill>
              <a:latin typeface="Albany"/>
            </a:endParaRPr>
          </a:p>
          <a:p>
            <a:r>
              <a:rPr lang="en-NZ" sz="1633" dirty="0">
                <a:solidFill>
                  <a:srgbClr val="333333"/>
                </a:solidFill>
                <a:latin typeface="Albany"/>
              </a:rPr>
              <a:t>Original source http://www.taiuru.maori.nz</a:t>
            </a:r>
            <a:endParaRPr lang="en-NZ" sz="1814" dirty="0">
              <a:solidFill>
                <a:srgbClr val="333333"/>
              </a:solidFill>
              <a:latin typeface="Albany"/>
            </a:endParaRPr>
          </a:p>
        </p:txBody>
      </p:sp>
    </p:spTree>
    <p:extLst>
      <p:ext uri="{BB962C8B-B14F-4D97-AF65-F5344CB8AC3E}">
        <p14:creationId xmlns:p14="http://schemas.microsoft.com/office/powerpoint/2010/main" val="5155579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dirty="0"/>
              <a:t>Computers / </a:t>
            </a:r>
            <a:r>
              <a:rPr lang="en-US" dirty="0" err="1"/>
              <a:t>Rorohiko</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smtClean="0"/>
              <a:t>Computers </a:t>
            </a:r>
            <a:r>
              <a:rPr lang="en-US" dirty="0"/>
              <a:t>are the people</a:t>
            </a:r>
            <a:r>
              <a:rPr lang="en-US" dirty="0" smtClean="0"/>
              <a:t>.</a:t>
            </a:r>
          </a:p>
          <a:p>
            <a:pPr>
              <a:buClr>
                <a:srgbClr val="99284C"/>
              </a:buClr>
              <a:buSzPct val="75000"/>
            </a:pPr>
            <a:r>
              <a:rPr lang="en-US" dirty="0" smtClean="0"/>
              <a:t>Systems </a:t>
            </a:r>
            <a:r>
              <a:rPr lang="en-US" dirty="0"/>
              <a:t>and apps are the body parts that make the </a:t>
            </a:r>
            <a:r>
              <a:rPr lang="en-US" dirty="0" smtClean="0"/>
              <a:t>people</a:t>
            </a:r>
          </a:p>
          <a:p>
            <a:pPr>
              <a:buClr>
                <a:srgbClr val="99284C"/>
              </a:buClr>
              <a:buSzPct val="75000"/>
            </a:pPr>
            <a:r>
              <a:rPr lang="en-US" dirty="0" smtClean="0"/>
              <a:t>Systems </a:t>
            </a:r>
            <a:r>
              <a:rPr lang="en-US" dirty="0"/>
              <a:t>and apps need whakapapa and appropriate names.</a:t>
            </a:r>
          </a:p>
        </p:txBody>
      </p:sp>
    </p:spTree>
    <p:extLst>
      <p:ext uri="{BB962C8B-B14F-4D97-AF65-F5344CB8AC3E}">
        <p14:creationId xmlns:p14="http://schemas.microsoft.com/office/powerpoint/2010/main" val="3618236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dirty="0"/>
              <a:t>Firewall and </a:t>
            </a:r>
            <a:r>
              <a:rPr lang="en-US" dirty="0" err="1"/>
              <a:t>AntiVirus</a:t>
            </a:r>
            <a:r>
              <a:rPr lang="en-US" dirty="0"/>
              <a:t> / </a:t>
            </a:r>
            <a:r>
              <a:rPr lang="en-US" dirty="0" err="1" smtClean="0"/>
              <a:t>Pā</a:t>
            </a:r>
            <a:endParaRPr lang="en-US" dirty="0">
              <a:solidFill>
                <a:schemeClr val="tx1"/>
              </a:solidFill>
            </a:endParaRPr>
          </a:p>
        </p:txBody>
      </p:sp>
      <p:sp>
        <p:nvSpPr>
          <p:cNvPr id="3" name="Text Placeholder 2"/>
          <p:cNvSpPr txBox="1">
            <a:spLocks noGrp="1"/>
          </p:cNvSpPr>
          <p:nvPr>
            <p:ph type="body" idx="4294967295"/>
          </p:nvPr>
        </p:nvSpPr>
        <p:spPr/>
        <p:txBody>
          <a:bodyPr/>
          <a:lstStyle/>
          <a:p>
            <a:pPr marL="0" lvl="0" indent="0">
              <a:buClr>
                <a:srgbClr val="99284C"/>
              </a:buClr>
              <a:buSzPct val="75000"/>
              <a:buNone/>
            </a:pPr>
            <a:r>
              <a:rPr lang="en-US" dirty="0"/>
              <a:t>A </a:t>
            </a:r>
            <a:r>
              <a:rPr lang="en-US" dirty="0" err="1" smtClean="0"/>
              <a:t>pā</a:t>
            </a:r>
            <a:r>
              <a:rPr lang="en-US" dirty="0" smtClean="0"/>
              <a:t> </a:t>
            </a:r>
            <a:r>
              <a:rPr lang="en-US" dirty="0"/>
              <a:t>is a fortified village that protected all members of a family, h ā p ū and Iwi who sought safety</a:t>
            </a:r>
            <a:r>
              <a:rPr lang="en-US" dirty="0" smtClean="0"/>
              <a:t>.</a:t>
            </a:r>
          </a:p>
          <a:p>
            <a:pPr marL="0" lvl="0" indent="0">
              <a:buClr>
                <a:srgbClr val="99284C"/>
              </a:buClr>
              <a:buSzPct val="75000"/>
              <a:buNone/>
            </a:pPr>
            <a:r>
              <a:rPr lang="en-US" dirty="0"/>
              <a:t>Often more than one and there were traps and decoys to protect the p ā.</a:t>
            </a:r>
          </a:p>
        </p:txBody>
      </p:sp>
    </p:spTree>
    <p:extLst>
      <p:ext uri="{BB962C8B-B14F-4D97-AF65-F5344CB8AC3E}">
        <p14:creationId xmlns:p14="http://schemas.microsoft.com/office/powerpoint/2010/main" val="12501762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dirty="0"/>
              <a:t>Social media and crowd sourcing /Marae</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a:t>A marae is where Iwi, </a:t>
            </a:r>
            <a:r>
              <a:rPr lang="en-US" dirty="0" err="1" smtClean="0"/>
              <a:t>hāpū</a:t>
            </a:r>
            <a:r>
              <a:rPr lang="en-US" dirty="0"/>
              <a:t>, whanau and </a:t>
            </a:r>
            <a:r>
              <a:rPr lang="en-US" dirty="0" err="1"/>
              <a:t>tangata</a:t>
            </a:r>
            <a:r>
              <a:rPr lang="en-US" dirty="0"/>
              <a:t> met to discuss various topics, catch up with friends and to generally create a large social gathering. </a:t>
            </a:r>
            <a:endParaRPr lang="en-US" dirty="0" smtClean="0"/>
          </a:p>
          <a:p>
            <a:pPr>
              <a:buClr>
                <a:srgbClr val="99284C"/>
              </a:buClr>
              <a:buSzPct val="75000"/>
            </a:pPr>
            <a:r>
              <a:rPr lang="en-US" dirty="0" smtClean="0"/>
              <a:t>Māori </a:t>
            </a:r>
            <a:r>
              <a:rPr lang="en-US" dirty="0"/>
              <a:t>culture are accustomed to crowd sourcing and open planning</a:t>
            </a:r>
          </a:p>
        </p:txBody>
      </p:sp>
    </p:spTree>
    <p:extLst>
      <p:ext uri="{BB962C8B-B14F-4D97-AF65-F5344CB8AC3E}">
        <p14:creationId xmlns:p14="http://schemas.microsoft.com/office/powerpoint/2010/main" val="737486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NZ" dirty="0"/>
              <a:t>Mobile phone/ </a:t>
            </a:r>
            <a:r>
              <a:rPr lang="en-NZ" dirty="0" err="1"/>
              <a:t>Waea</a:t>
            </a:r>
            <a:r>
              <a:rPr lang="en-NZ" dirty="0"/>
              <a:t> </a:t>
            </a:r>
            <a:r>
              <a:rPr lang="en-NZ" dirty="0" err="1" smtClean="0"/>
              <a:t>Pūkoro</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a:t>Traditional M </a:t>
            </a:r>
            <a:r>
              <a:rPr lang="en-US" dirty="0" err="1"/>
              <a:t>āori</a:t>
            </a:r>
            <a:r>
              <a:rPr lang="en-US" dirty="0"/>
              <a:t> musical instrument called a </a:t>
            </a:r>
            <a:r>
              <a:rPr lang="en-US" dirty="0" err="1"/>
              <a:t>Purerehua</a:t>
            </a:r>
            <a:r>
              <a:rPr lang="en-US" dirty="0"/>
              <a:t> created sounds in the wind and was used for communication</a:t>
            </a:r>
          </a:p>
        </p:txBody>
      </p:sp>
    </p:spTree>
    <p:extLst>
      <p:ext uri="{BB962C8B-B14F-4D97-AF65-F5344CB8AC3E}">
        <p14:creationId xmlns:p14="http://schemas.microsoft.com/office/powerpoint/2010/main" val="2213281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txBox="1">
            <a:spLocks noGrp="1"/>
          </p:cNvSpPr>
          <p:nvPr>
            <p:ph type="subTitle" idx="4294967295"/>
          </p:nvPr>
        </p:nvSpPr>
        <p:spPr>
          <a:xfrm>
            <a:off x="1980739" y="501962"/>
            <a:ext cx="8034003" cy="4886372"/>
          </a:xfrm>
        </p:spPr>
        <p:txBody>
          <a:bodyPr anchor="ctr"/>
          <a:lstStyle/>
          <a:p>
            <a:pPr lvl="0" algn="ctr"/>
            <a:r>
              <a:rPr lang="en-US" sz="7258" dirty="0">
                <a:solidFill>
                  <a:schemeClr val="accent6">
                    <a:lumMod val="75000"/>
                  </a:schemeClr>
                </a:solidFill>
              </a:rPr>
              <a:t>Digital C</a:t>
            </a:r>
            <a:r>
              <a:rPr lang="en-US" sz="7258" dirty="0" smtClean="0">
                <a:solidFill>
                  <a:schemeClr val="accent6">
                    <a:lumMod val="75000"/>
                  </a:schemeClr>
                </a:solidFill>
              </a:rPr>
              <a:t>olonialism</a:t>
            </a:r>
            <a:endParaRPr lang="en-US" sz="7258" dirty="0">
              <a:solidFill>
                <a:schemeClr val="accent6">
                  <a:lumMod val="75000"/>
                </a:schemeClr>
              </a:solidFill>
            </a:endParaRPr>
          </a:p>
        </p:txBody>
      </p:sp>
    </p:spTree>
    <p:extLst>
      <p:ext uri="{BB962C8B-B14F-4D97-AF65-F5344CB8AC3E}">
        <p14:creationId xmlns:p14="http://schemas.microsoft.com/office/powerpoint/2010/main" val="161350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Clr>
                <a:srgbClr val="FF3333"/>
              </a:buClr>
              <a:buSzPct val="45000"/>
              <a:buFont typeface="StarSymbol"/>
              <a:buChar char=""/>
            </a:pPr>
            <a:r>
              <a:rPr lang="en-US" dirty="0" smtClean="0">
                <a:solidFill>
                  <a:schemeClr val="tx1"/>
                </a:solidFill>
              </a:rPr>
              <a:t>Digital Colonialism</a:t>
            </a:r>
            <a:endParaRPr lang="en-US" dirty="0">
              <a:solidFill>
                <a:schemeClr val="tx1"/>
              </a:solidFill>
            </a:endParaRPr>
          </a:p>
        </p:txBody>
      </p:sp>
      <p:sp>
        <p:nvSpPr>
          <p:cNvPr id="3" name="Text Placeholder 2"/>
          <p:cNvSpPr txBox="1">
            <a:spLocks noGrp="1"/>
          </p:cNvSpPr>
          <p:nvPr>
            <p:ph type="body" idx="4294967295"/>
          </p:nvPr>
        </p:nvSpPr>
        <p:spPr>
          <a:xfrm>
            <a:off x="838200" y="1796221"/>
            <a:ext cx="8915274" cy="5788727"/>
          </a:xfrm>
        </p:spPr>
        <p:txBody>
          <a:bodyPr>
            <a:normAutofit/>
          </a:bodyPr>
          <a:lstStyle/>
          <a:p>
            <a:pPr marL="514350" lvl="0" indent="-514350">
              <a:buAutoNum type="arabicPeriod"/>
            </a:pPr>
            <a:r>
              <a:rPr lang="en-US" dirty="0" smtClean="0"/>
              <a:t>A </a:t>
            </a:r>
            <a:r>
              <a:rPr lang="en-US" dirty="0"/>
              <a:t>dominant culture enforcing its power and influence onto a minority culture to digitize knowledge that is traditionally reserved for different levels of a hierarchical closed society, or information that was published with the sole intent of remaining in the one format such as radio or print</a:t>
            </a:r>
            <a:r>
              <a:rPr lang="en-US" dirty="0" smtClean="0"/>
              <a:t>.</a:t>
            </a:r>
          </a:p>
          <a:p>
            <a:pPr marL="514350" lvl="0" indent="-514350">
              <a:buAutoNum type="arabicPeriod"/>
            </a:pPr>
            <a:r>
              <a:rPr lang="en-US" dirty="0" smtClean="0"/>
              <a:t>A </a:t>
            </a:r>
            <a:r>
              <a:rPr lang="en-US" dirty="0"/>
              <a:t>blatant disregard for the ownership of the data and the digitized format, nor the dissemination. </a:t>
            </a:r>
            <a:endParaRPr lang="en-US" dirty="0" smtClean="0"/>
          </a:p>
          <a:p>
            <a:pPr marL="514350" lvl="0" indent="-514350">
              <a:buAutoNum type="arabicPeriod"/>
            </a:pPr>
            <a:r>
              <a:rPr lang="en-US" dirty="0"/>
              <a:t>Digital data that becomes the topic of data sovereignty</a:t>
            </a:r>
            <a:r>
              <a:rPr lang="en-US" dirty="0" smtClean="0"/>
              <a:t>.</a:t>
            </a:r>
          </a:p>
        </p:txBody>
      </p:sp>
    </p:spTree>
    <p:extLst>
      <p:ext uri="{BB962C8B-B14F-4D97-AF65-F5344CB8AC3E}">
        <p14:creationId xmlns:p14="http://schemas.microsoft.com/office/powerpoint/2010/main" val="1087649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Clr>
                <a:srgbClr val="FF3333"/>
              </a:buClr>
              <a:buSzPct val="45000"/>
              <a:buFont typeface="StarSymbol"/>
              <a:buChar char=""/>
            </a:pPr>
            <a:r>
              <a:rPr lang="en-US" dirty="0" smtClean="0">
                <a:solidFill>
                  <a:schemeClr val="tx1"/>
                </a:solidFill>
              </a:rPr>
              <a:t>Digital Colonialism (2)</a:t>
            </a:r>
            <a:endParaRPr lang="en-US" dirty="0">
              <a:solidFill>
                <a:schemeClr val="tx1"/>
              </a:solidFill>
            </a:endParaRPr>
          </a:p>
        </p:txBody>
      </p:sp>
      <p:sp>
        <p:nvSpPr>
          <p:cNvPr id="3" name="Text Placeholder 2"/>
          <p:cNvSpPr txBox="1">
            <a:spLocks noGrp="1"/>
          </p:cNvSpPr>
          <p:nvPr>
            <p:ph type="body" idx="4294967295"/>
          </p:nvPr>
        </p:nvSpPr>
        <p:spPr>
          <a:xfrm>
            <a:off x="190787" y="1334902"/>
            <a:ext cx="11729364" cy="5788727"/>
          </a:xfrm>
        </p:spPr>
        <p:txBody>
          <a:bodyPr>
            <a:normAutofit/>
          </a:bodyPr>
          <a:lstStyle/>
          <a:p>
            <a:pPr marL="0" indent="0">
              <a:buNone/>
            </a:pPr>
            <a:r>
              <a:rPr lang="en-US" dirty="0" smtClean="0"/>
              <a:t>4. Data </a:t>
            </a:r>
            <a:r>
              <a:rPr lang="en-US" dirty="0"/>
              <a:t>and Knowledge workers who seek and claim to consult Indigenous Peoples to </a:t>
            </a:r>
            <a:r>
              <a:rPr lang="en-US" dirty="0" err="1"/>
              <a:t>digitise</a:t>
            </a:r>
            <a:r>
              <a:rPr lang="en-US" dirty="0"/>
              <a:t> their content, but who fail to explain the power of technology and the risks including losing all Intellectual Property Rights. </a:t>
            </a:r>
            <a:r>
              <a:rPr lang="en-US" dirty="0" smtClean="0"/>
              <a:t/>
            </a:r>
            <a:br>
              <a:rPr lang="en-US" dirty="0" smtClean="0"/>
            </a:br>
            <a:endParaRPr lang="en-US" dirty="0" smtClean="0"/>
          </a:p>
          <a:p>
            <a:pPr marL="0" indent="0">
              <a:buNone/>
            </a:pPr>
            <a:r>
              <a:rPr lang="en-US" dirty="0" smtClean="0"/>
              <a:t>5. </a:t>
            </a:r>
            <a:r>
              <a:rPr lang="en-US" dirty="0"/>
              <a:t>Conglomerates and government who use their influence to digitize data as they want. </a:t>
            </a:r>
            <a:r>
              <a:rPr lang="en-US" dirty="0" smtClean="0"/>
              <a:t/>
            </a:r>
            <a:br>
              <a:rPr lang="en-US" dirty="0" smtClean="0"/>
            </a:br>
            <a:endParaRPr lang="en-US" dirty="0" smtClean="0"/>
          </a:p>
          <a:p>
            <a:pPr marL="0" indent="0">
              <a:buNone/>
            </a:pPr>
            <a:r>
              <a:rPr lang="en-US" dirty="0" smtClean="0"/>
              <a:t>6. A </a:t>
            </a:r>
            <a:r>
              <a:rPr lang="en-US" dirty="0"/>
              <a:t>colonial view and approach to new Internet technologies such as New General Top Level Domain Names (GTLD) and Country Code Domain Names (CCTLD). </a:t>
            </a:r>
            <a:r>
              <a:rPr lang="en-US" dirty="0" smtClean="0"/>
              <a:t/>
            </a:r>
            <a:br>
              <a:rPr lang="en-US" dirty="0" smtClean="0"/>
            </a:br>
            <a:endParaRPr lang="en-US" dirty="0" smtClean="0"/>
          </a:p>
          <a:p>
            <a:pPr marL="0" indent="0">
              <a:buNone/>
            </a:pPr>
            <a:r>
              <a:rPr lang="en-US" dirty="0" smtClean="0"/>
              <a:t>7. Digital </a:t>
            </a:r>
            <a:r>
              <a:rPr lang="en-US" dirty="0"/>
              <a:t>access where an ethnic minority are the majority digital divide stakeholders; often while their knowledge and resources are being </a:t>
            </a:r>
            <a:r>
              <a:rPr lang="en-US" dirty="0" err="1"/>
              <a:t>digitised</a:t>
            </a:r>
            <a:r>
              <a:rPr lang="en-US" dirty="0"/>
              <a:t>. </a:t>
            </a:r>
          </a:p>
        </p:txBody>
      </p:sp>
    </p:spTree>
    <p:extLst>
      <p:ext uri="{BB962C8B-B14F-4D97-AF65-F5344CB8AC3E}">
        <p14:creationId xmlns:p14="http://schemas.microsoft.com/office/powerpoint/2010/main" val="21312674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Clr>
                <a:srgbClr val="FF3333"/>
              </a:buClr>
              <a:buSzPct val="45000"/>
              <a:buFont typeface="StarSymbol"/>
              <a:buChar char=""/>
            </a:pPr>
            <a:r>
              <a:rPr lang="en-US" dirty="0" smtClean="0">
                <a:solidFill>
                  <a:schemeClr val="tx1"/>
                </a:solidFill>
              </a:rPr>
              <a:t>Digital Colonialism</a:t>
            </a:r>
            <a:endParaRPr lang="en-US" dirty="0">
              <a:solidFill>
                <a:schemeClr val="tx1"/>
              </a:solidFill>
            </a:endParaRPr>
          </a:p>
        </p:txBody>
      </p:sp>
      <p:sp>
        <p:nvSpPr>
          <p:cNvPr id="3" name="Text Placeholder 2"/>
          <p:cNvSpPr txBox="1">
            <a:spLocks noGrp="1"/>
          </p:cNvSpPr>
          <p:nvPr>
            <p:ph type="body" idx="4294967295"/>
          </p:nvPr>
        </p:nvSpPr>
        <p:spPr>
          <a:xfrm>
            <a:off x="2242008" y="1796221"/>
            <a:ext cx="7511466" cy="5788727"/>
          </a:xfrm>
        </p:spPr>
        <p:txBody>
          <a:bodyPr/>
          <a:lstStyle/>
          <a:p>
            <a:pPr lvl="0" algn="ctr"/>
            <a:r>
              <a:rPr lang="en-US" sz="5988" dirty="0">
                <a:solidFill>
                  <a:srgbClr val="FF0000"/>
                </a:solidFill>
              </a:rPr>
              <a:t>Don’t Digitize Indigenous knowledge without consultation</a:t>
            </a:r>
          </a:p>
        </p:txBody>
      </p:sp>
    </p:spTree>
    <p:extLst>
      <p:ext uri="{BB962C8B-B14F-4D97-AF65-F5344CB8AC3E}">
        <p14:creationId xmlns:p14="http://schemas.microsoft.com/office/powerpoint/2010/main" val="29995800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txBox="1">
            <a:spLocks noGrp="1"/>
          </p:cNvSpPr>
          <p:nvPr>
            <p:ph type="subTitle" idx="4294967295"/>
          </p:nvPr>
        </p:nvSpPr>
        <p:spPr>
          <a:xfrm>
            <a:off x="1980739" y="501962"/>
            <a:ext cx="8034003" cy="4886372"/>
          </a:xfrm>
        </p:spPr>
        <p:txBody>
          <a:bodyPr anchor="ctr"/>
          <a:lstStyle/>
          <a:p>
            <a:pPr lvl="0" algn="ctr"/>
            <a:r>
              <a:rPr lang="en-US" sz="7258" dirty="0">
                <a:solidFill>
                  <a:schemeClr val="accent6">
                    <a:lumMod val="75000"/>
                  </a:schemeClr>
                </a:solidFill>
              </a:rPr>
              <a:t>Data Sovereignty </a:t>
            </a:r>
          </a:p>
        </p:txBody>
      </p:sp>
    </p:spTree>
    <p:extLst>
      <p:ext uri="{BB962C8B-B14F-4D97-AF65-F5344CB8AC3E}">
        <p14:creationId xmlns:p14="http://schemas.microsoft.com/office/powerpoint/2010/main" val="899909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Clr>
                <a:srgbClr val="FF3333"/>
              </a:buClr>
              <a:buSzPct val="45000"/>
              <a:buFont typeface="StarSymbol"/>
              <a:buChar char=""/>
            </a:pPr>
            <a:r>
              <a:rPr lang="en-US" dirty="0" smtClean="0">
                <a:solidFill>
                  <a:schemeClr val="tx1"/>
                </a:solidFill>
              </a:rPr>
              <a:t>Data Sovereignty </a:t>
            </a:r>
            <a:endParaRPr lang="en-US" dirty="0">
              <a:solidFill>
                <a:schemeClr val="tx1"/>
              </a:solidFill>
            </a:endParaRPr>
          </a:p>
        </p:txBody>
      </p:sp>
      <p:sp>
        <p:nvSpPr>
          <p:cNvPr id="3" name="Text Placeholder 2"/>
          <p:cNvSpPr txBox="1">
            <a:spLocks noGrp="1"/>
          </p:cNvSpPr>
          <p:nvPr>
            <p:ph type="body" idx="4294967295"/>
          </p:nvPr>
        </p:nvSpPr>
        <p:spPr>
          <a:xfrm>
            <a:off x="240212" y="1433757"/>
            <a:ext cx="10922057" cy="4563390"/>
          </a:xfrm>
        </p:spPr>
        <p:txBody>
          <a:bodyPr/>
          <a:lstStyle/>
          <a:p>
            <a:r>
              <a:rPr lang="en-US" dirty="0"/>
              <a:t>Free services such as Google, Microsoft Office 365, Facebook, Cloud, web hosting </a:t>
            </a:r>
            <a:r>
              <a:rPr lang="en-US" dirty="0" err="1"/>
              <a:t>etc</a:t>
            </a:r>
            <a:r>
              <a:rPr lang="en-US" dirty="0"/>
              <a:t>, are risking Indigenous ownership of their own data and </a:t>
            </a:r>
            <a:r>
              <a:rPr lang="en-US" dirty="0" smtClean="0"/>
              <a:t>knowledge</a:t>
            </a:r>
            <a:endParaRPr lang="en-US" dirty="0"/>
          </a:p>
        </p:txBody>
      </p:sp>
    </p:spTree>
    <p:extLst>
      <p:ext uri="{BB962C8B-B14F-4D97-AF65-F5344CB8AC3E}">
        <p14:creationId xmlns:p14="http://schemas.microsoft.com/office/powerpoint/2010/main" val="14163477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dirty="0">
                <a:solidFill>
                  <a:schemeClr val="tx1"/>
                </a:solidFill>
              </a:rPr>
              <a:t>About Me</a:t>
            </a:r>
          </a:p>
        </p:txBody>
      </p:sp>
      <p:sp>
        <p:nvSpPr>
          <p:cNvPr id="3" name="Text Placeholder 2"/>
          <p:cNvSpPr txBox="1">
            <a:spLocks noGrp="1"/>
          </p:cNvSpPr>
          <p:nvPr>
            <p:ph type="body" idx="4294967295"/>
          </p:nvPr>
        </p:nvSpPr>
        <p:spPr>
          <a:xfrm>
            <a:off x="2242008" y="1796221"/>
            <a:ext cx="7511466" cy="5788727"/>
          </a:xfrm>
        </p:spPr>
        <p:txBody>
          <a:bodyPr/>
          <a:lstStyle/>
          <a:p>
            <a:pPr>
              <a:buClr>
                <a:srgbClr val="99284C"/>
              </a:buClr>
              <a:buSzPct val="75000"/>
            </a:pPr>
            <a:r>
              <a:rPr lang="en-US" dirty="0" err="1"/>
              <a:t>K</a:t>
            </a:r>
            <a:r>
              <a:rPr lang="en-US" dirty="0" err="1" smtClean="0"/>
              <a:t>āi</a:t>
            </a:r>
            <a:r>
              <a:rPr lang="en-US" dirty="0" smtClean="0"/>
              <a:t> </a:t>
            </a:r>
            <a:r>
              <a:rPr lang="en-US" dirty="0" err="1"/>
              <a:t>Tahu</a:t>
            </a:r>
            <a:r>
              <a:rPr lang="en-US" dirty="0"/>
              <a:t>, </a:t>
            </a:r>
            <a:r>
              <a:rPr lang="en-US" dirty="0" err="1" smtClean="0"/>
              <a:t>Ngāti</a:t>
            </a:r>
            <a:r>
              <a:rPr lang="en-US" dirty="0" smtClean="0"/>
              <a:t> </a:t>
            </a:r>
            <a:r>
              <a:rPr lang="en-US" dirty="0" err="1" smtClean="0"/>
              <a:t>Mamoe</a:t>
            </a:r>
            <a:r>
              <a:rPr lang="en-US" dirty="0" smtClean="0"/>
              <a:t>, </a:t>
            </a:r>
            <a:r>
              <a:rPr lang="en-US" dirty="0" err="1" smtClean="0"/>
              <a:t>Waitaha</a:t>
            </a:r>
            <a:r>
              <a:rPr lang="en-US" dirty="0" smtClean="0"/>
              <a:t>, </a:t>
            </a:r>
            <a:r>
              <a:rPr lang="en-US" dirty="0" err="1" smtClean="0"/>
              <a:t>Ngāti</a:t>
            </a:r>
            <a:r>
              <a:rPr lang="en-US" dirty="0" smtClean="0"/>
              <a:t> </a:t>
            </a:r>
            <a:r>
              <a:rPr lang="en-US" dirty="0" err="1"/>
              <a:t>Kahungunu</a:t>
            </a:r>
            <a:r>
              <a:rPr lang="en-US" dirty="0"/>
              <a:t>, </a:t>
            </a:r>
            <a:r>
              <a:rPr lang="en-US" dirty="0" err="1" smtClean="0"/>
              <a:t>Ngāti</a:t>
            </a:r>
            <a:r>
              <a:rPr lang="en-US" dirty="0" smtClean="0"/>
              <a:t> </a:t>
            </a:r>
            <a:r>
              <a:rPr lang="en-US" dirty="0"/>
              <a:t>Toa</a:t>
            </a:r>
          </a:p>
          <a:p>
            <a:pPr>
              <a:buClr>
                <a:srgbClr val="99284C"/>
              </a:buClr>
              <a:buSzPct val="75000"/>
            </a:pPr>
            <a:r>
              <a:rPr lang="en-US" dirty="0" smtClean="0"/>
              <a:t>Past </a:t>
            </a:r>
            <a:r>
              <a:rPr lang="en-US" dirty="0"/>
              <a:t>20 years in ICT and Web with a focus on </a:t>
            </a:r>
            <a:r>
              <a:rPr lang="en-US" dirty="0" smtClean="0"/>
              <a:t>Māori</a:t>
            </a:r>
            <a:r>
              <a:rPr lang="en-US" dirty="0"/>
              <a:t>, Indigenous and Asia Pacific issues</a:t>
            </a:r>
          </a:p>
          <a:p>
            <a:pPr lvl="0"/>
            <a:endParaRPr lang="en-US" dirty="0"/>
          </a:p>
          <a:p>
            <a:pPr lvl="0"/>
            <a:endParaRPr lang="en-US" dirty="0"/>
          </a:p>
          <a:p>
            <a:pPr lvl="0"/>
            <a:endParaRPr lang="en-US" dirty="0"/>
          </a:p>
          <a:p>
            <a:pPr lvl="0"/>
            <a:r>
              <a:rPr lang="en-US" dirty="0">
                <a:hlinkClick r:id="rId3"/>
              </a:rPr>
              <a:t>http://www.Taiuru.Maori.nz</a:t>
            </a:r>
          </a:p>
          <a:p>
            <a:pPr lvl="0"/>
            <a:r>
              <a:rPr lang="en-US" dirty="0"/>
              <a:t>@</a:t>
            </a:r>
            <a:r>
              <a:rPr lang="en-US" dirty="0" err="1"/>
              <a:t>ktaiuru</a:t>
            </a:r>
            <a:endParaRPr lang="en-US" dirty="0"/>
          </a:p>
          <a:p>
            <a:pPr lvl="0"/>
            <a:endParaRPr lang="en-US" dirty="0"/>
          </a:p>
          <a:p>
            <a:pPr lvl="0"/>
            <a:endParaRPr lang="en-US" dirty="0"/>
          </a:p>
          <a:p>
            <a:pPr lvl="0"/>
            <a:endParaRPr lang="en-US" dirty="0"/>
          </a:p>
        </p:txBody>
      </p:sp>
    </p:spTree>
    <p:extLst>
      <p:ext uri="{BB962C8B-B14F-4D97-AF65-F5344CB8AC3E}">
        <p14:creationId xmlns:p14="http://schemas.microsoft.com/office/powerpoint/2010/main" val="5986993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Clr>
                <a:srgbClr val="FF3333"/>
              </a:buClr>
              <a:buSzPct val="45000"/>
              <a:buFont typeface="StarSymbol"/>
              <a:buChar char=""/>
            </a:pPr>
            <a:r>
              <a:rPr lang="en-US" dirty="0" smtClean="0">
                <a:solidFill>
                  <a:schemeClr val="tx1"/>
                </a:solidFill>
              </a:rPr>
              <a:t>Data Sovereignty </a:t>
            </a:r>
            <a:endParaRPr lang="en-US" dirty="0">
              <a:solidFill>
                <a:schemeClr val="tx1"/>
              </a:solidFill>
            </a:endParaRPr>
          </a:p>
        </p:txBody>
      </p:sp>
      <p:sp>
        <p:nvSpPr>
          <p:cNvPr id="3" name="Text Placeholder 2"/>
          <p:cNvSpPr txBox="1">
            <a:spLocks noGrp="1"/>
          </p:cNvSpPr>
          <p:nvPr>
            <p:ph type="body" idx="4294967295"/>
          </p:nvPr>
        </p:nvSpPr>
        <p:spPr>
          <a:xfrm>
            <a:off x="2242008" y="1796221"/>
            <a:ext cx="7511466" cy="5788727"/>
          </a:xfrm>
        </p:spPr>
        <p:txBody>
          <a:bodyPr/>
          <a:lstStyle/>
          <a:p>
            <a:pPr marL="466618" indent="-466618">
              <a:buFont typeface="+mj-lt"/>
              <a:buAutoNum type="arabicPeriod"/>
            </a:pPr>
            <a:r>
              <a:rPr lang="en-US" dirty="0" smtClean="0"/>
              <a:t>Wherever </a:t>
            </a:r>
            <a:r>
              <a:rPr lang="en-US" dirty="0"/>
              <a:t>your digital information is stored, it is subject to the laws, or legal jurisdiction, of the country in which it resides</a:t>
            </a:r>
            <a:r>
              <a:rPr lang="en-US" dirty="0" smtClean="0"/>
              <a:t>.</a:t>
            </a:r>
          </a:p>
          <a:p>
            <a:pPr marL="466618" indent="-466618">
              <a:buFont typeface="+mj-lt"/>
              <a:buAutoNum type="arabicPeriod"/>
            </a:pPr>
            <a:r>
              <a:rPr lang="en-US" dirty="0" smtClean="0"/>
              <a:t>Indigenous Peoples expect their knowledge to be held in their own country and to be secure.</a:t>
            </a:r>
          </a:p>
          <a:p>
            <a:pPr lvl="0"/>
            <a:endParaRPr lang="en-US" dirty="0"/>
          </a:p>
          <a:p>
            <a:pPr lvl="0"/>
            <a:endParaRPr lang="en-US" dirty="0"/>
          </a:p>
        </p:txBody>
      </p:sp>
    </p:spTree>
    <p:extLst>
      <p:ext uri="{BB962C8B-B14F-4D97-AF65-F5344CB8AC3E}">
        <p14:creationId xmlns:p14="http://schemas.microsoft.com/office/powerpoint/2010/main" val="3207713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Clr>
                <a:srgbClr val="FF3333"/>
              </a:buClr>
              <a:buSzPct val="45000"/>
              <a:buFont typeface="StarSymbol"/>
              <a:buChar char=""/>
            </a:pPr>
            <a:r>
              <a:rPr lang="en-US" dirty="0" smtClean="0">
                <a:solidFill>
                  <a:schemeClr val="tx1"/>
                </a:solidFill>
              </a:rPr>
              <a:t>Data Sovereignty </a:t>
            </a:r>
            <a:endParaRPr lang="en-US" dirty="0">
              <a:solidFill>
                <a:schemeClr val="tx1"/>
              </a:solidFill>
            </a:endParaRPr>
          </a:p>
        </p:txBody>
      </p:sp>
      <p:sp>
        <p:nvSpPr>
          <p:cNvPr id="3" name="Text Placeholder 2"/>
          <p:cNvSpPr txBox="1">
            <a:spLocks noGrp="1"/>
          </p:cNvSpPr>
          <p:nvPr>
            <p:ph type="body" idx="4294967295"/>
          </p:nvPr>
        </p:nvSpPr>
        <p:spPr>
          <a:xfrm>
            <a:off x="2242008" y="1796221"/>
            <a:ext cx="7511466" cy="5788727"/>
          </a:xfrm>
        </p:spPr>
        <p:txBody>
          <a:bodyPr/>
          <a:lstStyle/>
          <a:p>
            <a:pPr lvl="0"/>
            <a:r>
              <a:rPr lang="en-US" dirty="0" smtClean="0"/>
              <a:t>The USA PATRIOT Act of 2001, and the US PATRIOT Improvement and Reauthorization Act of 2005, permit U.S. government agencies to access any information stored within the U.S. legal jurisdiction without your permission or notification to you. This includes data held by any U.S. organization which may hold your data in a country other than the USA.</a:t>
            </a:r>
          </a:p>
          <a:p>
            <a:pPr lvl="0"/>
            <a:endParaRPr lang="en-US" dirty="0" smtClean="0"/>
          </a:p>
          <a:p>
            <a:pPr lvl="0"/>
            <a:endParaRPr lang="en-US" dirty="0"/>
          </a:p>
        </p:txBody>
      </p:sp>
    </p:spTree>
    <p:extLst>
      <p:ext uri="{BB962C8B-B14F-4D97-AF65-F5344CB8AC3E}">
        <p14:creationId xmlns:p14="http://schemas.microsoft.com/office/powerpoint/2010/main" val="3225294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buClr>
                <a:srgbClr val="FF3333"/>
              </a:buClr>
              <a:buSzPct val="45000"/>
              <a:buFont typeface="StarSymbol"/>
              <a:buChar char=""/>
            </a:pPr>
            <a:r>
              <a:rPr lang="en-US" dirty="0" smtClean="0">
                <a:solidFill>
                  <a:schemeClr val="tx1"/>
                </a:solidFill>
              </a:rPr>
              <a:t>Indigenous Data Sovereignty </a:t>
            </a:r>
            <a:endParaRPr lang="en-US" dirty="0">
              <a:solidFill>
                <a:schemeClr val="tx1"/>
              </a:solidFill>
            </a:endParaRPr>
          </a:p>
        </p:txBody>
      </p:sp>
      <p:sp>
        <p:nvSpPr>
          <p:cNvPr id="3" name="Text Placeholder 2"/>
          <p:cNvSpPr txBox="1">
            <a:spLocks noGrp="1"/>
          </p:cNvSpPr>
          <p:nvPr>
            <p:ph type="body" idx="4294967295"/>
          </p:nvPr>
        </p:nvSpPr>
        <p:spPr>
          <a:xfrm>
            <a:off x="838200" y="1631464"/>
            <a:ext cx="7511466" cy="5788727"/>
          </a:xfrm>
        </p:spPr>
        <p:txBody>
          <a:bodyPr/>
          <a:lstStyle/>
          <a:p>
            <a:pPr lvl="0"/>
            <a:r>
              <a:rPr lang="en-US" dirty="0" err="1" smtClean="0"/>
              <a:t>Tapu</a:t>
            </a:r>
            <a:r>
              <a:rPr lang="en-US" dirty="0" smtClean="0"/>
              <a:t> information should not be housed overseas and in unknown places </a:t>
            </a:r>
          </a:p>
          <a:p>
            <a:pPr lvl="0"/>
            <a:r>
              <a:rPr lang="en-US" dirty="0" smtClean="0"/>
              <a:t>Ethnographers have </a:t>
            </a:r>
            <a:r>
              <a:rPr lang="en-US" dirty="0" err="1" smtClean="0"/>
              <a:t>Christianised</a:t>
            </a:r>
            <a:r>
              <a:rPr lang="en-US" dirty="0" smtClean="0"/>
              <a:t> Māori traditions to the point that we have lost the real meaning.</a:t>
            </a:r>
          </a:p>
          <a:p>
            <a:pPr lvl="0"/>
            <a:r>
              <a:rPr lang="en-US" dirty="0" smtClean="0"/>
              <a:t>Information shared in Social Media</a:t>
            </a:r>
          </a:p>
          <a:p>
            <a:pPr lvl="0"/>
            <a:r>
              <a:rPr lang="en-US" dirty="0" smtClean="0"/>
              <a:t>There are no laws to protect Indigenous IP. </a:t>
            </a:r>
          </a:p>
          <a:p>
            <a:pPr lvl="0"/>
            <a:endParaRPr lang="en-US" dirty="0"/>
          </a:p>
        </p:txBody>
      </p:sp>
    </p:spTree>
    <p:extLst>
      <p:ext uri="{BB962C8B-B14F-4D97-AF65-F5344CB8AC3E}">
        <p14:creationId xmlns:p14="http://schemas.microsoft.com/office/powerpoint/2010/main" val="24867967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lgn="ctr"/>
            <a:r>
              <a:rPr lang="en-US" dirty="0" smtClean="0">
                <a:solidFill>
                  <a:schemeClr val="tx1"/>
                </a:solidFill>
              </a:rPr>
              <a:t>Copyright and IP Laws ignore Indigenous Rights</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smtClean="0"/>
              <a:t>No NZ or International Laws recognize Indigenous Property Rights</a:t>
            </a:r>
          </a:p>
          <a:p>
            <a:pPr>
              <a:buClr>
                <a:srgbClr val="99284C"/>
              </a:buClr>
              <a:buSzPct val="75000"/>
            </a:pPr>
            <a:r>
              <a:rPr lang="en-US" dirty="0" smtClean="0"/>
              <a:t>WAI 262 is overly complicated and ignores current media </a:t>
            </a:r>
          </a:p>
          <a:p>
            <a:pPr>
              <a:buClr>
                <a:srgbClr val="99284C"/>
              </a:buClr>
              <a:buSzPct val="75000"/>
            </a:pPr>
            <a:r>
              <a:rPr lang="en-US" dirty="0" smtClean="0"/>
              <a:t>Traditional Knowledge Labels are an alternative but non-legal, educational strategy that can deal with cultural material already in the public domain</a:t>
            </a:r>
            <a:endParaRPr lang="en-US" dirty="0"/>
          </a:p>
        </p:txBody>
      </p:sp>
    </p:spTree>
    <p:extLst>
      <p:ext uri="{BB962C8B-B14F-4D97-AF65-F5344CB8AC3E}">
        <p14:creationId xmlns:p14="http://schemas.microsoft.com/office/powerpoint/2010/main" val="42854072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Respect Indigenous Data</a:t>
            </a:r>
            <a:endParaRPr lang="en-NZ" dirty="0"/>
          </a:p>
        </p:txBody>
      </p:sp>
      <p:sp>
        <p:nvSpPr>
          <p:cNvPr id="3" name="Content Placeholder 2"/>
          <p:cNvSpPr>
            <a:spLocks noGrp="1"/>
          </p:cNvSpPr>
          <p:nvPr>
            <p:ph idx="1"/>
          </p:nvPr>
        </p:nvSpPr>
        <p:spPr/>
        <p:txBody>
          <a:bodyPr>
            <a:normAutofit/>
          </a:bodyPr>
          <a:lstStyle/>
          <a:p>
            <a:pPr marL="0" indent="0">
              <a:buNone/>
            </a:pPr>
            <a:r>
              <a:rPr lang="en-US" dirty="0" smtClean="0"/>
              <a:t>Data has whakapapa that should be recorded. Not because it is law but because it is Indigenous.</a:t>
            </a:r>
          </a:p>
          <a:p>
            <a:pPr marL="0" indent="0">
              <a:buNone/>
            </a:pPr>
            <a:endParaRPr lang="en-US" dirty="0" smtClean="0"/>
          </a:p>
        </p:txBody>
      </p:sp>
    </p:spTree>
    <p:extLst>
      <p:ext uri="{BB962C8B-B14F-4D97-AF65-F5344CB8AC3E}">
        <p14:creationId xmlns:p14="http://schemas.microsoft.com/office/powerpoint/2010/main" val="2403207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dirty="0" smtClean="0"/>
              <a:t>Indigenous Data has …</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smtClean="0"/>
              <a:t>Mauri</a:t>
            </a:r>
            <a:endParaRPr lang="en-US" dirty="0" smtClean="0"/>
          </a:p>
          <a:p>
            <a:pPr>
              <a:buClr>
                <a:srgbClr val="99284C"/>
              </a:buClr>
              <a:buSzPct val="75000"/>
            </a:pPr>
            <a:r>
              <a:rPr lang="en-US" dirty="0" smtClean="0"/>
              <a:t>Whakapapa</a:t>
            </a:r>
            <a:endParaRPr lang="en-US" dirty="0" smtClean="0"/>
          </a:p>
          <a:p>
            <a:pPr>
              <a:buClr>
                <a:srgbClr val="99284C"/>
              </a:buClr>
              <a:buSzPct val="75000"/>
            </a:pPr>
            <a:r>
              <a:rPr lang="en-US" dirty="0" smtClean="0"/>
              <a:t>Wairua</a:t>
            </a:r>
            <a:endParaRPr lang="en-US" dirty="0" smtClean="0"/>
          </a:p>
        </p:txBody>
      </p:sp>
    </p:spTree>
    <p:extLst>
      <p:ext uri="{BB962C8B-B14F-4D97-AF65-F5344CB8AC3E}">
        <p14:creationId xmlns:p14="http://schemas.microsoft.com/office/powerpoint/2010/main" val="29565583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dirty="0" smtClean="0"/>
              <a:t>All Data is vulnerable to…</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smtClean="0"/>
              <a:t>Theft </a:t>
            </a:r>
            <a:endParaRPr lang="en-US" dirty="0" smtClean="0"/>
          </a:p>
          <a:p>
            <a:pPr>
              <a:buClr>
                <a:srgbClr val="99284C"/>
              </a:buClr>
              <a:buSzPct val="75000"/>
            </a:pPr>
            <a:r>
              <a:rPr lang="en-US" dirty="0" smtClean="0"/>
              <a:t>Manipulation</a:t>
            </a:r>
            <a:endParaRPr lang="en-US" dirty="0" smtClean="0"/>
          </a:p>
          <a:p>
            <a:pPr>
              <a:buClr>
                <a:srgbClr val="99284C"/>
              </a:buClr>
              <a:buSzPct val="75000"/>
            </a:pPr>
            <a:r>
              <a:rPr lang="en-US" dirty="0" smtClean="0"/>
              <a:t>IP and copyright infringement</a:t>
            </a:r>
          </a:p>
          <a:p>
            <a:pPr>
              <a:buClr>
                <a:srgbClr val="99284C"/>
              </a:buClr>
              <a:buSzPct val="75000"/>
            </a:pPr>
            <a:r>
              <a:rPr lang="en-US" dirty="0" smtClean="0"/>
              <a:t>Being held to ransom</a:t>
            </a:r>
            <a:endParaRPr lang="en-US" dirty="0" smtClean="0"/>
          </a:p>
        </p:txBody>
      </p:sp>
    </p:spTree>
    <p:extLst>
      <p:ext uri="{BB962C8B-B14F-4D97-AF65-F5344CB8AC3E}">
        <p14:creationId xmlns:p14="http://schemas.microsoft.com/office/powerpoint/2010/main" val="26767755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dirty="0" smtClean="0">
                <a:solidFill>
                  <a:schemeClr val="tx1"/>
                </a:solidFill>
              </a:rPr>
              <a:t>Genealogy/ Whakapapa</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336600"/>
              </a:buClr>
              <a:buSzPct val="75000"/>
            </a:pPr>
            <a:r>
              <a:rPr lang="en-US" dirty="0"/>
              <a:t>All </a:t>
            </a:r>
            <a:r>
              <a:rPr lang="en-US" dirty="0" smtClean="0"/>
              <a:t>Māori </a:t>
            </a:r>
            <a:r>
              <a:rPr lang="en-US" dirty="0"/>
              <a:t>Iwi now face an issue of recording genealogies in a cultural sensitive </a:t>
            </a:r>
            <a:r>
              <a:rPr lang="en-US" dirty="0" smtClean="0"/>
              <a:t>manner</a:t>
            </a:r>
            <a:endParaRPr lang="en-US" dirty="0"/>
          </a:p>
          <a:p>
            <a:pPr>
              <a:buClr>
                <a:srgbClr val="336600"/>
              </a:buClr>
              <a:buSzPct val="75000"/>
            </a:pPr>
            <a:r>
              <a:rPr lang="en-US" dirty="0"/>
              <a:t>IP must fully remain with </a:t>
            </a:r>
            <a:r>
              <a:rPr lang="en-US" dirty="0" smtClean="0"/>
              <a:t>Iwi, </a:t>
            </a:r>
            <a:r>
              <a:rPr lang="en-US" dirty="0" err="1" smtClean="0"/>
              <a:t>hāpū</a:t>
            </a:r>
            <a:r>
              <a:rPr lang="en-US" dirty="0" smtClean="0"/>
              <a:t> and </a:t>
            </a:r>
            <a:r>
              <a:rPr lang="en-US" dirty="0" err="1" smtClean="0"/>
              <a:t>whānau</a:t>
            </a:r>
            <a:endParaRPr lang="en-US" dirty="0"/>
          </a:p>
          <a:p>
            <a:pPr>
              <a:buClr>
                <a:srgbClr val="336600"/>
              </a:buClr>
              <a:buSzPct val="75000"/>
            </a:pPr>
            <a:r>
              <a:rPr lang="en-US" dirty="0"/>
              <a:t>Systems must be culturally </a:t>
            </a:r>
            <a:r>
              <a:rPr lang="en-US" dirty="0" smtClean="0"/>
              <a:t>sensitive</a:t>
            </a:r>
            <a:endParaRPr lang="en-US" dirty="0"/>
          </a:p>
        </p:txBody>
      </p:sp>
    </p:spTree>
    <p:extLst>
      <p:ext uri="{BB962C8B-B14F-4D97-AF65-F5344CB8AC3E}">
        <p14:creationId xmlns:p14="http://schemas.microsoft.com/office/powerpoint/2010/main" val="2895750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p:txBody>
          <a:bodyPr/>
          <a:lstStyle/>
          <a:p>
            <a:pPr lvl="0"/>
            <a:r>
              <a:rPr lang="en-US" dirty="0"/>
              <a:t>Commercial and Proprietary software and systems</a:t>
            </a:r>
            <a:endParaRPr lang="en-US" dirty="0">
              <a:solidFill>
                <a:schemeClr val="tx1"/>
              </a:solidFill>
            </a:endParaRPr>
          </a:p>
        </p:txBody>
      </p:sp>
      <p:sp>
        <p:nvSpPr>
          <p:cNvPr id="3" name="Text Placeholder 2"/>
          <p:cNvSpPr txBox="1">
            <a:spLocks noGrp="1"/>
          </p:cNvSpPr>
          <p:nvPr>
            <p:ph type="body" idx="4294967295"/>
          </p:nvPr>
        </p:nvSpPr>
        <p:spPr/>
        <p:txBody>
          <a:bodyPr/>
          <a:lstStyle/>
          <a:p>
            <a:pPr>
              <a:buClr>
                <a:srgbClr val="99284C"/>
              </a:buClr>
              <a:buSzPct val="75000"/>
            </a:pPr>
            <a:r>
              <a:rPr lang="en-US" dirty="0" smtClean="0"/>
              <a:t>International </a:t>
            </a:r>
            <a:r>
              <a:rPr lang="en-US" dirty="0"/>
              <a:t>conglomerates take Intellectual Property that has remained within traditional Indigenous knowledge for centuries</a:t>
            </a:r>
            <a:r>
              <a:rPr lang="en-US" dirty="0" smtClean="0"/>
              <a:t>.</a:t>
            </a:r>
          </a:p>
          <a:p>
            <a:pPr>
              <a:buClr>
                <a:srgbClr val="99284C"/>
              </a:buClr>
              <a:buSzPct val="75000"/>
            </a:pPr>
            <a:r>
              <a:rPr lang="en-US" dirty="0" smtClean="0"/>
              <a:t>Māori </a:t>
            </a:r>
            <a:r>
              <a:rPr lang="en-US" dirty="0"/>
              <a:t>can not understand the environment Help and information are not readily available</a:t>
            </a:r>
            <a:r>
              <a:rPr lang="en-US" dirty="0" smtClean="0"/>
              <a:t>.</a:t>
            </a:r>
          </a:p>
          <a:p>
            <a:pPr>
              <a:buClr>
                <a:srgbClr val="99284C"/>
              </a:buClr>
              <a:buSzPct val="75000"/>
            </a:pPr>
            <a:r>
              <a:rPr lang="en-US" dirty="0" smtClean="0"/>
              <a:t>A </a:t>
            </a:r>
            <a:r>
              <a:rPr lang="en-US" dirty="0"/>
              <a:t>user pays for the right to access their own information</a:t>
            </a:r>
          </a:p>
        </p:txBody>
      </p:sp>
    </p:spTree>
    <p:extLst>
      <p:ext uri="{BB962C8B-B14F-4D97-AF65-F5344CB8AC3E}">
        <p14:creationId xmlns:p14="http://schemas.microsoft.com/office/powerpoint/2010/main" val="2038435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TotalTime>
  <Words>1097</Words>
  <Application>Microsoft Office PowerPoint</Application>
  <PresentationFormat>Widescreen</PresentationFormat>
  <Paragraphs>114</Paragraphs>
  <Slides>32</Slides>
  <Notes>29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32</vt:i4>
      </vt:variant>
    </vt:vector>
  </HeadingPairs>
  <TitlesOfParts>
    <vt:vector size="39" baseType="lpstr">
      <vt:lpstr>Albany</vt:lpstr>
      <vt:lpstr>Arial</vt:lpstr>
      <vt:lpstr>Calibri</vt:lpstr>
      <vt:lpstr>Calibri Light</vt:lpstr>
      <vt:lpstr>StarSymbol</vt:lpstr>
      <vt:lpstr>Office Theme</vt:lpstr>
      <vt:lpstr>1_Office Theme</vt:lpstr>
      <vt:lpstr>He Taonga te digital data: A tikanga perspective.</vt:lpstr>
      <vt:lpstr>PowerPoint Presentation</vt:lpstr>
      <vt:lpstr>About Me</vt:lpstr>
      <vt:lpstr>Copyright and IP Laws ignore Indigenous Rights</vt:lpstr>
      <vt:lpstr>Respect Indigenous Data</vt:lpstr>
      <vt:lpstr>Indigenous Data has …</vt:lpstr>
      <vt:lpstr>All Data is vulnerable to…</vt:lpstr>
      <vt:lpstr>Genealogy/ Whakapapa</vt:lpstr>
      <vt:lpstr>Commercial and Proprietary software and systems</vt:lpstr>
      <vt:lpstr>The Internet compared to the natural world</vt:lpstr>
      <vt:lpstr>Gods – Atua in the digital world</vt:lpstr>
      <vt:lpstr>Internet - Ipurangi</vt:lpstr>
      <vt:lpstr>Internet from Southern Cross Cable</vt:lpstr>
      <vt:lpstr>Fibre and cables</vt:lpstr>
      <vt:lpstr>Wireless</vt:lpstr>
      <vt:lpstr>Caution:Wireless</vt:lpstr>
      <vt:lpstr>Network Providers/iwi</vt:lpstr>
      <vt:lpstr>Networks/Hāpū</vt:lpstr>
      <vt:lpstr>Web sites/Whānau</vt:lpstr>
      <vt:lpstr>Computers / Rorohiko</vt:lpstr>
      <vt:lpstr>Firewall and AntiVirus / Pā</vt:lpstr>
      <vt:lpstr>Social media and crowd sourcing /Marae</vt:lpstr>
      <vt:lpstr>Mobile phone/ Waea Pūkoro</vt:lpstr>
      <vt:lpstr>PowerPoint Presentation</vt:lpstr>
      <vt:lpstr>Digital Colonialism</vt:lpstr>
      <vt:lpstr>Digital Colonialism (2)</vt:lpstr>
      <vt:lpstr>Digital Colonialism</vt:lpstr>
      <vt:lpstr>PowerPoint Presentation</vt:lpstr>
      <vt:lpstr>Data Sovereignty </vt:lpstr>
      <vt:lpstr>Data Sovereignty </vt:lpstr>
      <vt:lpstr>Data Sovereignty </vt:lpstr>
      <vt:lpstr>Indigenous Data Sovereignty </vt:lpstr>
    </vt:vector>
  </TitlesOfParts>
  <Company>Lincoln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Taonga te digital data: A tikanga perspicitve.</dc:title>
  <dc:creator>Taiuru, Karaitiana</dc:creator>
  <cp:lastModifiedBy>Taiuru, Karaitiana</cp:lastModifiedBy>
  <cp:revision>14</cp:revision>
  <dcterms:created xsi:type="dcterms:W3CDTF">2015-09-22T01:01:27Z</dcterms:created>
  <dcterms:modified xsi:type="dcterms:W3CDTF">2015-09-22T21:38:52Z</dcterms:modified>
</cp:coreProperties>
</file>